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media/image57.png" ContentType="image/png"/>
  <Override PartName="/ppt/media/image1.png" ContentType="image/png"/>
  <Override PartName="/ppt/media/image56.jpeg" ContentType="image/jpeg"/>
  <Override PartName="/ppt/media/image2.png" ContentType="image/png"/>
  <Override PartName="/ppt/media/image4.jpeg" ContentType="image/jpeg"/>
  <Override PartName="/ppt/media/image3.png" ContentType="image/png"/>
  <Override PartName="/ppt/media/image5.png" ContentType="image/png"/>
  <Override PartName="/ppt/media/image6.png" ContentType="image/png"/>
  <Override PartName="/ppt/media/image7.png" ContentType="image/png"/>
  <Override PartName="/ppt/media/image8.png" ContentType="image/png"/>
  <Override PartName="/ppt/media/image23.jpeg" ContentType="image/jpeg"/>
  <Override PartName="/ppt/media/image9.png" ContentType="image/pn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29.png" ContentType="image/png"/>
  <Override PartName="/ppt/media/image15.jpeg" ContentType="image/jpeg"/>
  <Override PartName="/ppt/media/image39.png" ContentType="image/png"/>
  <Override PartName="/ppt/media/image16.png" ContentType="image/png"/>
  <Override PartName="/ppt/media/image17.png" ContentType="image/png"/>
  <Override PartName="/ppt/media/image18.jpeg" ContentType="image/jpeg"/>
  <Override PartName="/ppt/media/image19.jpeg" ContentType="image/jpeg"/>
  <Override PartName="/ppt/media/image20.png" ContentType="image/png"/>
  <Override PartName="/ppt/media/image21.png" ContentType="image/png"/>
  <Override PartName="/ppt/media/image58.jpeg" ContentType="image/jpeg"/>
  <Override PartName="/ppt/media/image22.svg" ContentType="image/svg"/>
  <Override PartName="/ppt/media/image30.png" ContentType="image/png"/>
  <Override PartName="/ppt/media/image41.jpeg" ContentType="image/jpe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1.png" ContentType="image/png"/>
  <Override PartName="/ppt/media/image59.jpeg" ContentType="image/jpeg"/>
  <Override PartName="/ppt/media/image32.jpeg" ContentType="image/jpeg"/>
  <Override PartName="/ppt/media/image5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40.png" ContentType="image/png"/>
  <Override PartName="/ppt/media/image42.png" ContentType="image/png"/>
  <Override PartName="/ppt/media/image43.jpeg" ContentType="image/jpeg"/>
  <Override PartName="/ppt/media/image50.png" ContentType="image/png"/>
  <Override PartName="/ppt/media/image44.png" ContentType="image/png"/>
  <Override PartName="/ppt/media/image45.svg" ContentType="image/svg"/>
  <Override PartName="/ppt/media/image53.png" ContentType="image/png"/>
  <Override PartName="/ppt/media/image46.jpeg" ContentType="image/jpeg"/>
  <Override PartName="/ppt/media/image47.jpeg" ContentType="image/jpeg"/>
  <Override PartName="/ppt/media/image48.png" ContentType="image/png"/>
  <Override PartName="/ppt/media/image49.png" ContentType="image/png"/>
  <Override PartName="/ppt/media/image51.png" ContentType="image/png"/>
  <Override PartName="/ppt/media/image54.png" ContentType="image/png"/>
  <Override PartName="/ppt/media/image55.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zh-CN" sz="4400" strike="noStrike" u="none">
                <a:solidFill>
                  <a:srgbClr val="000000"/>
                </a:solidFill>
                <a:uFillTx/>
                <a:latin typeface="Arial"/>
              </a:rPr>
              <a:t>单击以移动幻灯片</a:t>
            </a:r>
            <a:endParaRPr b="0" lang="en-US" sz="4400" strike="noStrike" u="none">
              <a:solidFill>
                <a:srgbClr val="000000"/>
              </a:solidFill>
              <a:uFillTx/>
              <a:latin typeface="Arial"/>
            </a:endParaRPr>
          </a:p>
        </p:txBody>
      </p:sp>
      <p:sp>
        <p:nvSpPr>
          <p:cNvPr id="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6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&lt;页眉&gt;</a:t>
            </a:r>
            <a:endParaRPr b="0" lang="en-US" sz="1400" strike="noStrike" u="none">
              <a:solidFill>
                <a:srgbClr val="000000"/>
              </a:solidFill>
              <a:uFillTx/>
              <a:latin typeface="Times New Roman"/>
            </a:endParaRPr>
          </a:p>
        </p:txBody>
      </p:sp>
      <p:sp>
        <p:nvSpPr>
          <p:cNvPr id="70"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&lt;日期/时间&gt;</a:t>
            </a:r>
            <a:endParaRPr b="0" lang="en-US" sz="1400" strike="noStrike" u="none">
              <a:solidFill>
                <a:srgbClr val="000000"/>
              </a:solidFill>
              <a:uFillTx/>
              <a:latin typeface="Times New Roman"/>
            </a:endParaRPr>
          </a:p>
        </p:txBody>
      </p:sp>
      <p:sp>
        <p:nvSpPr>
          <p:cNvPr id="71"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&lt;页脚&gt;</a:t>
            </a:r>
            <a:endParaRPr b="0" lang="en-US" sz="1400" strike="noStrike" u="none">
              <a:solidFill>
                <a:srgbClr val="000000"/>
              </a:solidFill>
              <a:uFillTx/>
              <a:latin typeface="Times New Roman"/>
            </a:endParaRPr>
          </a:p>
        </p:txBody>
      </p:sp>
      <p:sp>
        <p:nvSpPr>
          <p:cNvPr id="72"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A0B9AC66-98CD-418B-A474-CF7AA0DCB5B4}" type="slidenum">
              <a:rPr b="0" lang="en-US" sz="1400" strike="noStrike" u="none">
                <a:solidFill>
                  <a:srgbClr val="000000"/>
                </a:solidFill>
                <a:uFillTx/>
                <a:latin typeface="Times New Roman"/>
              </a:rPr>
              <a:t>&lt;编号&gt;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216000" y="812520"/>
            <a:ext cx="7125840" cy="4007520"/>
          </a:xfrm>
          <a:prstGeom prst="rect">
            <a:avLst/>
          </a:prstGeom>
          <a:ln w="0">
            <a:noFill/>
          </a:ln>
        </p:spPr>
      </p:sp>
      <p:sp>
        <p:nvSpPr>
          <p:cNvPr id="395"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The first challenge is learning and using the OCPP protocol. The OCPP 2.0.1 message structure is complex, and there are many references in the standard document. Just like in this picture, it connects from one place to another, and then continues to another place. This means we often need to look up the standard, and writing the messages manually can result in errors.</a:t>
            </a:r>
            <a:endParaRPr b="0" lang="en-US" sz="20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216000" y="812520"/>
            <a:ext cx="7126560" cy="4008240"/>
          </a:xfrm>
          <a:prstGeom prst="rect">
            <a:avLst/>
          </a:prstGeom>
          <a:ln w="0">
            <a:noFill/>
          </a:ln>
        </p:spPr>
      </p:sp>
      <p:sp>
        <p:nvSpPr>
          <p:cNvPr id="397"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To solve this, we designed a message generator. It works by passing parameters through functions to build the OCPP messages step by step, reducing errors and making it easier for developers to understand and use.</a:t>
            </a:r>
            <a:endParaRPr b="0" lang="en-US" sz="20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216000" y="812520"/>
            <a:ext cx="7126560" cy="4008240"/>
          </a:xfrm>
          <a:prstGeom prst="rect">
            <a:avLst/>
          </a:prstGeom>
          <a:ln w="0">
            <a:noFill/>
          </a:ln>
        </p:spPr>
      </p:sp>
      <p:sp>
        <p:nvSpPr>
          <p:cNvPr id="399"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  </a:t>
            </a:r>
            <a:r>
              <a:rPr b="0" lang="en-US" sz="2000" strike="noStrike" u="none">
                <a:solidFill>
                  <a:srgbClr val="000000"/>
                </a:solidFill>
                <a:uFillTx/>
                <a:latin typeface="Arial"/>
              </a:rPr>
              <a:t>Because the system has many modules and complex function calls. So, we needed a way to reduce the coupling. we implemented a Signal class referencing the Qt Signal mechanism to decouple the system. We only need to connect functions to signals externally, and when a signal is emitted, the function is called. Compared to callback functions, this method is more flexible and has lower coupling.</a:t>
            </a:r>
            <a:endParaRPr b="0" lang="en-US" sz="2000" strike="noStrike" u="none">
              <a:solidFill>
                <a:srgbClr val="000000"/>
              </a:solidFill>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216000" y="812520"/>
            <a:ext cx="7126560" cy="4008240"/>
          </a:xfrm>
          <a:prstGeom prst="rect">
            <a:avLst/>
          </a:prstGeom>
          <a:ln w="0">
            <a:noFill/>
          </a:ln>
        </p:spPr>
      </p:sp>
      <p:sp>
        <p:nvSpPr>
          <p:cNvPr id="401"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For system expansion, we created a data management class to handle all the data uniformly. This is a good foundation if we need to connect to a database in the future. We also thought about supporting multiple charging ports for testing, which can be dynamically added to the system. The modular design makes future expansion easier. Our GUI is web-based, but we also provide communication interfaces for desktop or mobile devices.</a:t>
            </a:r>
            <a:endParaRPr b="0" lang="en-US" sz="2000" strike="noStrike" u="none">
              <a:solidFill>
                <a:srgbClr val="000000"/>
              </a:solidFill>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216000" y="812520"/>
            <a:ext cx="7126560" cy="4008240"/>
          </a:xfrm>
          <a:prstGeom prst="rect">
            <a:avLst/>
          </a:prstGeom>
          <a:ln w="0">
            <a:noFill/>
          </a:ln>
        </p:spPr>
      </p:sp>
      <p:sp>
        <p:nvSpPr>
          <p:cNvPr id="403"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This is the internal structure of the charging station. The pink parts are coroutines, and the green parts are threads. All modules connect to the Central Processor, which manages the scheduling.</a:t>
            </a:r>
            <a:endParaRPr b="0" lang="en-US" sz="2000" strike="noStrike" u="none">
              <a:solidFill>
                <a:srgbClr val="000000"/>
              </a:solidFill>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216000" y="812520"/>
            <a:ext cx="7126560" cy="4008240"/>
          </a:xfrm>
          <a:prstGeom prst="rect">
            <a:avLst/>
          </a:prstGeom>
          <a:ln w="0">
            <a:noFill/>
          </a:ln>
        </p:spPr>
      </p:sp>
      <p:sp>
        <p:nvSpPr>
          <p:cNvPr id="405"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This is the overall system structure. On the left is the optimizer, and on the right is the charging station. They communicate through the OCPP protocol.</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Next, Yunan will explain the charging logic part.</a:t>
            </a:r>
            <a:endParaRPr b="0" lang="en-US" sz="2000" strike="noStrike" u="none">
              <a:solidFill>
                <a:srgbClr val="000000"/>
              </a:solidFill>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1374840" y="1336680"/>
            <a:ext cx="4808880" cy="3607200"/>
          </a:xfrm>
          <a:prstGeom prst="rect">
            <a:avLst/>
          </a:prstGeom>
          <a:ln w="0">
            <a:noFill/>
          </a:ln>
        </p:spPr>
      </p:sp>
      <p:sp>
        <p:nvSpPr>
          <p:cNvPr id="407"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We have designed 3 charge modes.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Direct charging can literally only control the start and stop of charging, by pressing the buttons on the charge pile via the website. Then the charge station will charge at the maximum allowed current.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Manual schedule mode is mainly used for debugging. The charging station will charge according to an uploaded schedule. The charge time point and charge power are defined in this schedule.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dynamic adjustment mode is the main target of our project. It realizes the smart charging. The optimizer will generate the charging plan according to the user’s needs like “lowest electric price.” To compensate for the deviation in the charging process, the charge plan will be calibrated based on the data collected from our sensor.</a:t>
            </a:r>
            <a:endParaRPr b="0" lang="en-US" sz="2000" strike="noStrike" u="none">
              <a:solidFill>
                <a:srgbClr val="000000"/>
              </a:solidFill>
              <a:uFillTx/>
              <a:latin typeface="Arial"/>
            </a:endParaRPr>
          </a:p>
        </p:txBody>
      </p:sp>
      <p:sp>
        <p:nvSpPr>
          <p:cNvPr id="408" name="PlaceHolder 3"/>
          <p:cNvSpPr>
            <a:spLocks noGrp="1"/>
          </p:cNvSpPr>
          <p:nvPr>
            <p:ph type="sldNum" idx="7"/>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669CE5DC-874E-4270-83ED-747E9C0D9FCA}"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1374840" y="1336680"/>
            <a:ext cx="4808880" cy="3607200"/>
          </a:xfrm>
          <a:prstGeom prst="rect">
            <a:avLst/>
          </a:prstGeom>
          <a:ln w="0">
            <a:noFill/>
          </a:ln>
        </p:spPr>
      </p:sp>
      <p:sp>
        <p:nvSpPr>
          <p:cNvPr id="410"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At different stages of charging, our charging stations will perform different actions.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When the charge plug is inserted, the EVSE will change the value of the register, which indicates the state of the vehicle. Then the user will select the charge mode and press start. The system will check if all the components are working properly, and also check if the plan is applicable, for example, the user wants to fully charge the car in 5 minutes. It is impossible. </a:t>
            </a:r>
            <a:endParaRPr b="0" lang="en-US" sz="2000" strike="noStrike" u="none">
              <a:solidFill>
                <a:srgbClr val="000000"/>
              </a:solidFill>
              <a:uFillTx/>
              <a:latin typeface="Arial"/>
            </a:endParaRPr>
          </a:p>
          <a:p>
            <a:pPr marL="216000" indent="0" defTabSz="914400">
              <a:lnSpc>
                <a:spcPct val="100000"/>
              </a:lnSpc>
              <a:buNone/>
              <a:tabLst>
                <a:tab algn="l" pos="0"/>
              </a:tabLst>
            </a:pPr>
            <a:r>
              <a:rPr b="0" lang="en-US" sz="2000" strike="noStrike" u="none">
                <a:solidFill>
                  <a:srgbClr val="000000"/>
                </a:solidFill>
                <a:uFillTx/>
                <a:latin typeface="Arial"/>
              </a:rPr>
              <a:t>If everything is OK, the charge station will lock the charge plug, the </a:t>
            </a:r>
            <a:r>
              <a:rPr b="0" lang="en-US" sz="2000" strike="noStrike" u="none">
                <a:solidFill>
                  <a:schemeClr val="dk1"/>
                </a:solidFill>
                <a:uFillTx/>
                <a:latin typeface="Arial"/>
              </a:rPr>
              <a:t>Optimizer will generate the plan. The output power is controlled by changing the maximum current of EVSE. The system will periodically calibrate the plan, and get data from the EVSE and the Shelly sensor via polling. If any hardware failure occurred in this process, it will raises an error and the charging will be terminated. </a:t>
            </a:r>
            <a:endParaRPr b="0" lang="en-US" sz="2000" strike="noStrike" u="none">
              <a:solidFill>
                <a:srgbClr val="000000"/>
              </a:solidFill>
              <a:uFillTx/>
              <a:latin typeface="Arial"/>
            </a:endParaRPr>
          </a:p>
          <a:p>
            <a:pPr marL="216000" indent="0" defTabSz="914400">
              <a:lnSpc>
                <a:spcPct val="100000"/>
              </a:lnSpc>
              <a:buNone/>
              <a:tabLst>
                <a:tab algn="l" pos="0"/>
              </a:tabLst>
            </a:pPr>
            <a:r>
              <a:rPr b="0" lang="en-US" sz="2000" strike="noStrike" u="none">
                <a:solidFill>
                  <a:schemeClr val="dk1"/>
                </a:solidFill>
                <a:uFillTx/>
                <a:latin typeface="Arial"/>
              </a:rPr>
              <a:t>After the charging is finished, the charge station will unlatch the charge plug and clear the data stored in Shelly. </a:t>
            </a:r>
            <a:endParaRPr b="0" lang="en-US" sz="2000" strike="noStrike" u="none">
              <a:solidFill>
                <a:srgbClr val="000000"/>
              </a:solidFill>
              <a:uFillTx/>
              <a:latin typeface="Arial"/>
            </a:endParaRPr>
          </a:p>
          <a:p>
            <a:pPr marL="216000" indent="0" defTabSz="914400">
              <a:lnSpc>
                <a:spcPct val="100000"/>
              </a:lnSpc>
              <a:buNone/>
              <a:tabLst>
                <a:tab algn="l" pos="0"/>
              </a:tabLst>
            </a:pPr>
            <a:endParaRPr b="0" lang="en-US" sz="2000" strike="noStrike" u="none">
              <a:solidFill>
                <a:srgbClr val="000000"/>
              </a:solidFill>
              <a:uFillTx/>
              <a:latin typeface="Arial"/>
            </a:endParaRPr>
          </a:p>
        </p:txBody>
      </p:sp>
      <p:sp>
        <p:nvSpPr>
          <p:cNvPr id="411" name="PlaceHolder 3"/>
          <p:cNvSpPr>
            <a:spLocks noGrp="1"/>
          </p:cNvSpPr>
          <p:nvPr>
            <p:ph type="sldNum" idx="8"/>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F01BB2E9-CFBB-4FF5-8D29-AEBCF428C1EB}"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1374840" y="1336680"/>
            <a:ext cx="4808880" cy="3607200"/>
          </a:xfrm>
          <a:prstGeom prst="rect">
            <a:avLst/>
          </a:prstGeom>
          <a:ln w="0">
            <a:noFill/>
          </a:ln>
        </p:spPr>
      </p:sp>
      <p:sp>
        <p:nvSpPr>
          <p:cNvPr id="413"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In our project, we have considered a lot about the influence of delays. For example, according to the plan, three charge will charge without violating the limit of power. But due to the delay, the charge schedule of unit 2 arrived later than expected. Consequently, the total power exceeds to limitation for the same period of delay. This may cause equipment overload. </a:t>
            </a:r>
            <a:endParaRPr b="0" lang="en-US" sz="2000" strike="noStrike" u="none">
              <a:solidFill>
                <a:srgbClr val="000000"/>
              </a:solidFill>
              <a:uFillTx/>
              <a:latin typeface="Arial"/>
            </a:endParaRPr>
          </a:p>
        </p:txBody>
      </p:sp>
      <p:sp>
        <p:nvSpPr>
          <p:cNvPr id="414" name="PlaceHolder 3"/>
          <p:cNvSpPr>
            <a:spLocks noGrp="1"/>
          </p:cNvSpPr>
          <p:nvPr>
            <p:ph type="sldNum" idx="9"/>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3661E134-E213-4708-A714-2F4E3F9A6BAE}"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1374840" y="1336680"/>
            <a:ext cx="4808880" cy="3607200"/>
          </a:xfrm>
          <a:prstGeom prst="rect">
            <a:avLst/>
          </a:prstGeom>
          <a:ln w="0">
            <a:noFill/>
          </a:ln>
        </p:spPr>
      </p:sp>
      <p:sp>
        <p:nvSpPr>
          <p:cNvPr id="416"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To solve this, the system will not directly execute the new schedule.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If the new schedule starts in the future, the system will wait or continue with old schedule.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If the new schedule start time is already passed, the system will cut the expired parts of the schedule, and continue with the rest parts.</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17" name="PlaceHolder 3"/>
          <p:cNvSpPr>
            <a:spLocks noGrp="1"/>
          </p:cNvSpPr>
          <p:nvPr>
            <p:ph type="sldNum" idx="10"/>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C6A9E14F-0AA1-427F-8255-6D6DFA8549D2}"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1374840" y="1336680"/>
            <a:ext cx="4808880" cy="3607200"/>
          </a:xfrm>
          <a:prstGeom prst="rect">
            <a:avLst/>
          </a:prstGeom>
          <a:ln w="0">
            <a:noFill/>
          </a:ln>
        </p:spPr>
      </p:sp>
      <p:sp>
        <p:nvSpPr>
          <p:cNvPr id="419"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In this way, this problem is avoided and the deviation will be compensated by the following calibrated schedule.</a:t>
            </a:r>
            <a:endParaRPr b="0" lang="en-US" sz="2000" strike="noStrike" u="none">
              <a:solidFill>
                <a:srgbClr val="000000"/>
              </a:solidFill>
              <a:uFillTx/>
              <a:latin typeface="Arial"/>
            </a:endParaRPr>
          </a:p>
        </p:txBody>
      </p:sp>
      <p:sp>
        <p:nvSpPr>
          <p:cNvPr id="420" name="PlaceHolder 3"/>
          <p:cNvSpPr>
            <a:spLocks noGrp="1"/>
          </p:cNvSpPr>
          <p:nvPr>
            <p:ph type="sldNum" idx="11"/>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11AE7A33-18E6-4832-AEED-BD281D2CCD1B}"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1374840" y="1336680"/>
            <a:ext cx="4808880" cy="3607200"/>
          </a:xfrm>
          <a:prstGeom prst="rect">
            <a:avLst/>
          </a:prstGeom>
          <a:ln w="0">
            <a:noFill/>
          </a:ln>
        </p:spPr>
      </p:sp>
      <p:sp>
        <p:nvSpPr>
          <p:cNvPr id="422"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defTabSz="914400">
              <a:lnSpc>
                <a:spcPct val="100000"/>
              </a:lnSpc>
              <a:buNone/>
              <a:tabLst>
                <a:tab algn="l" pos="0"/>
              </a:tabLst>
            </a:pPr>
            <a:r>
              <a:rPr b="0" lang="en-US" sz="2000" strike="noStrike" u="none">
                <a:solidFill>
                  <a:srgbClr val="000000"/>
                </a:solidFill>
                <a:uFillTx/>
                <a:latin typeface="Arial"/>
              </a:rPr>
              <a:t>In order to improve the human-machine interaction experience, apart from the pop-up window on the website, we also utilized the LED light embedded in the button. The blinking frequency of the LED indicates the current charging process.</a:t>
            </a:r>
            <a:endParaRPr b="0" lang="en-US" sz="2000" strike="noStrike" u="none">
              <a:solidFill>
                <a:srgbClr val="000000"/>
              </a:solidFill>
              <a:uFillTx/>
              <a:latin typeface="Arial"/>
            </a:endParaRPr>
          </a:p>
        </p:txBody>
      </p:sp>
      <p:sp>
        <p:nvSpPr>
          <p:cNvPr id="423" name="PlaceHolder 3"/>
          <p:cNvSpPr>
            <a:spLocks noGrp="1"/>
          </p:cNvSpPr>
          <p:nvPr>
            <p:ph type="sldNum" idx="12"/>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AA5423CA-C17E-4EA7-9690-D57115C63151}"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1374840" y="1336680"/>
            <a:ext cx="4808880" cy="3607200"/>
          </a:xfrm>
          <a:prstGeom prst="rect">
            <a:avLst/>
          </a:prstGeom>
          <a:ln w="0">
            <a:noFill/>
          </a:ln>
        </p:spPr>
      </p:sp>
      <p:sp>
        <p:nvSpPr>
          <p:cNvPr id="425"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We ultimately chose to use scipy.optimize.minimize for our optimization task because it’s simple, efficient, and well-suited for small-scale, short-term problems. Unlike deep learning, it doesn’t require large datasets or a training phase, which makes it quick to deploy. Its optimization process is also highly interpretable—we can easily track the objective function values and gradients.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However, there are limitations. When dealing with multiple uncertainties—like price forecasts or user behavior—this method can get stuck in local optima. It also relies heavily on gradient information, which isn’t ideal for non-differentiable or non-smooth functions. Most importantly, it lacks the ability to learn from historical patterns, making it less suitable for long-term predictive optimization where deep learning excels.</a:t>
            </a:r>
            <a:endParaRPr b="0" lang="en-US" sz="2000" strike="noStrike" u="none">
              <a:solidFill>
                <a:srgbClr val="000000"/>
              </a:solidFill>
              <a:uFillTx/>
              <a:latin typeface="Arial"/>
            </a:endParaRPr>
          </a:p>
        </p:txBody>
      </p:sp>
      <p:sp>
        <p:nvSpPr>
          <p:cNvPr id="426" name="PlaceHolder 3"/>
          <p:cNvSpPr>
            <a:spLocks noGrp="1"/>
          </p:cNvSpPr>
          <p:nvPr>
            <p:ph type="sldNum" idx="13"/>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67501C73-34F9-4176-9BBF-395D4366E0D1}"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1374840" y="1336680"/>
            <a:ext cx="4808880" cy="3607200"/>
          </a:xfrm>
          <a:prstGeom prst="rect">
            <a:avLst/>
          </a:prstGeom>
          <a:ln w="0">
            <a:noFill/>
          </a:ln>
        </p:spPr>
      </p:sp>
      <p:sp>
        <p:nvSpPr>
          <p:cNvPr id="428"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In this project, we addressed six major challenges in EV charging optimization.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First, to forecast future charging demand and balance the grid, we use historical usage data and dynamic scheduling algorithms. Our gene_his_usage() function simulates realistic consumption profiles, laying the foundation for intelligent decisions.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Second, for optimizing charging costs under dynamic electricity pricing, we employ predictive models. Our gene_eprices() method simulates price changes between day and night, helping the optimizer adjust for cost efficiency.</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Third, we recognize users have different preferences. By extending the OCPP message with a mode field, we support three strategies: fast charging, cost-saving, and balanced.</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29" name="PlaceHolder 3"/>
          <p:cNvSpPr>
            <a:spLocks noGrp="1"/>
          </p:cNvSpPr>
          <p:nvPr>
            <p:ph type="sldNum" idx="14"/>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40A605AC-0DA6-49B6-A7D1-302ACB01CFD8}"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1374840" y="1336680"/>
            <a:ext cx="4808880" cy="3607200"/>
          </a:xfrm>
          <a:prstGeom prst="rect">
            <a:avLst/>
          </a:prstGeom>
          <a:ln w="0">
            <a:noFill/>
          </a:ln>
        </p:spPr>
      </p:sp>
      <p:sp>
        <p:nvSpPr>
          <p:cNvPr id="431"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Fourth, to protect battery health, our strategy includes continuing low-current charging after the battery is full, reducing degradation.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Fifth, although we explored V2G concepts for load balancing, this was not implemented due to vehicle limitations.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Lastly, we aim to enhance user experience through personalization. While this feature is not yet complete, we plan to develop a mobile app that suggests optimal charging locations and times based on user habits and real-time availability.</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Together, these strategies form a smart, adaptable EV charging system focused on efficiency, user needs, and grid stability.</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32" name="PlaceHolder 3"/>
          <p:cNvSpPr>
            <a:spLocks noGrp="1"/>
          </p:cNvSpPr>
          <p:nvPr>
            <p:ph type="sldNum" idx="15"/>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A87E55E9-FEA8-4EF7-BA97-4B80BB3E14C3}"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1374840" y="1336680"/>
            <a:ext cx="4808880" cy="3607200"/>
          </a:xfrm>
          <a:prstGeom prst="rect">
            <a:avLst/>
          </a:prstGeom>
          <a:ln w="0">
            <a:noFill/>
          </a:ln>
        </p:spPr>
      </p:sp>
      <p:sp>
        <p:nvSpPr>
          <p:cNvPr id="434"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This is the core optimization objective of our charging strategy.</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We aim to </a:t>
            </a:r>
            <a:r>
              <a:rPr b="1" lang="en-US" sz="2000" strike="noStrike" u="none">
                <a:solidFill>
                  <a:srgbClr val="000000"/>
                </a:solidFill>
                <a:uFillTx/>
                <a:latin typeface="Arial"/>
              </a:rPr>
              <a:t>minimize a weighted sum</a:t>
            </a:r>
            <a:r>
              <a:rPr b="0" lang="en-US" sz="2000" strike="noStrike" u="none">
                <a:solidFill>
                  <a:srgbClr val="000000"/>
                </a:solidFill>
                <a:uFillTx/>
                <a:latin typeface="Arial"/>
              </a:rPr>
              <a:t> of two key factors:</a:t>
            </a:r>
            <a:br>
              <a:rPr sz="2000"/>
            </a:br>
            <a:r>
              <a:rPr b="0" lang="en-US" sz="2000" strike="noStrike" u="none">
                <a:solidFill>
                  <a:srgbClr val="000000"/>
                </a:solidFill>
                <a:uFillTx/>
                <a:latin typeface="Arial"/>
              </a:rPr>
              <a:t>the </a:t>
            </a:r>
            <a:r>
              <a:rPr b="1" lang="en-US" sz="2000" strike="noStrike" u="none">
                <a:solidFill>
                  <a:srgbClr val="000000"/>
                </a:solidFill>
                <a:uFillTx/>
                <a:latin typeface="Arial"/>
              </a:rPr>
              <a:t>charging completion time</a:t>
            </a:r>
            <a:r>
              <a:rPr b="0" lang="en-US" sz="2000" strike="noStrike" u="none">
                <a:solidFill>
                  <a:srgbClr val="000000"/>
                </a:solidFill>
                <a:uFillTx/>
                <a:latin typeface="Arial"/>
              </a:rPr>
              <a:t> T and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variables we optimize are the charging powers P1,P2,…,PNP_1, P_2, \dots, P_NP1​,P2​,…,PN​ across NNN time periods.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weights w1w_1w1​ and w2w_2w2​ allow us to adjust the priority between speed and cost—</a:t>
            </a:r>
            <a:br>
              <a:rPr sz="2000"/>
            </a:br>
            <a:r>
              <a:rPr b="0" lang="en-US" sz="2000" strike="noStrike" u="none">
                <a:solidFill>
                  <a:srgbClr val="000000"/>
                </a:solidFill>
                <a:uFillTx/>
                <a:latin typeface="Arial"/>
              </a:rPr>
              <a:t>for example, in fast charge mode, we assign a higher weight to time;</a:t>
            </a:r>
            <a:br>
              <a:rPr sz="2000"/>
            </a:br>
            <a:r>
              <a:rPr b="0" lang="en-US" sz="2000" strike="noStrike" u="none">
                <a:solidFill>
                  <a:srgbClr val="000000"/>
                </a:solidFill>
                <a:uFillTx/>
                <a:latin typeface="Arial"/>
              </a:rPr>
              <a:t>in cost-saving mode, the cost term becomes more important.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flexible formulation lets us tailor the strategy based on user preferences or grid conditions.</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35" name="PlaceHolder 3"/>
          <p:cNvSpPr>
            <a:spLocks noGrp="1"/>
          </p:cNvSpPr>
          <p:nvPr>
            <p:ph type="sldNum" idx="16"/>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4E084BA7-4C07-4D33-9661-1A337689F00A}"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1374840" y="1336680"/>
            <a:ext cx="4808880" cy="3607200"/>
          </a:xfrm>
          <a:prstGeom prst="rect">
            <a:avLst/>
          </a:prstGeom>
          <a:ln w="0">
            <a:noFill/>
          </a:ln>
        </p:spPr>
      </p:sp>
      <p:sp>
        <p:nvSpPr>
          <p:cNvPr id="437"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This equation defines how we calculate the </a:t>
            </a:r>
            <a:r>
              <a:rPr b="1" lang="en-US" sz="2000" strike="noStrike" u="none">
                <a:solidFill>
                  <a:srgbClr val="000000"/>
                </a:solidFill>
                <a:uFillTx/>
                <a:latin typeface="Arial"/>
              </a:rPr>
              <a:t>charging time</a:t>
            </a:r>
            <a:r>
              <a:rPr b="0" lang="en-US" sz="2000" strike="noStrike" u="none">
                <a:solidFill>
                  <a:srgbClr val="000000"/>
                </a:solidFill>
                <a:uFillTx/>
                <a:latin typeface="Arial"/>
              </a:rPr>
              <a:t> required to reach the energy target.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First, we identify the earliest time index i‾\overline{i}i at which the </a:t>
            </a:r>
            <a:r>
              <a:rPr b="1" lang="en-US" sz="2000" strike="noStrike" u="none">
                <a:solidFill>
                  <a:srgbClr val="000000"/>
                </a:solidFill>
                <a:uFillTx/>
                <a:latin typeface="Arial"/>
              </a:rPr>
              <a:t>accumulated energy</a:t>
            </a:r>
            <a:br>
              <a:rPr sz="2000"/>
            </a:br>
            <a:r>
              <a:rPr b="0" lang="en-US" sz="2000" strike="noStrike" u="none">
                <a:solidFill>
                  <a:srgbClr val="000000"/>
                </a:solidFill>
                <a:uFillTx/>
                <a:latin typeface="Arial"/>
              </a:rPr>
              <a:t>from charging—calculated as the sum of PjΔtjP_j \Delta t_jPj​Δtj​—meets or exceeds the target energy EtargetE_{\text{target}}Etarget​.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If the target is never met, we assume the full schedule is used.</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Then, we compute the total charging time Tby multiplying i‾\overline{i}i with the average time step Δtˉ\bar{\Delta t}Δtˉ</a:t>
            </a:r>
            <a:br>
              <a:rPr sz="2000"/>
            </a:br>
            <a:r>
              <a:rPr b="0" lang="en-US" sz="2000" strike="noStrike" u="none">
                <a:solidFill>
                  <a:srgbClr val="000000"/>
                </a:solidFill>
                <a:uFillTx/>
                <a:latin typeface="Arial"/>
              </a:rPr>
              <a:t>and a factor k, which adjusts the time units to match our system output—such as converting hours to time slots or cost units.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approach allows us to evaluate and minimize charging duration as part of the overall optimization.</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38" name="PlaceHolder 3"/>
          <p:cNvSpPr>
            <a:spLocks noGrp="1"/>
          </p:cNvSpPr>
          <p:nvPr>
            <p:ph type="sldNum" idx="17"/>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912F76A6-4D0F-46C3-8CBA-AD85BC1BECF4}"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1374840" y="1336680"/>
            <a:ext cx="4808880" cy="3607200"/>
          </a:xfrm>
          <a:prstGeom prst="rect">
            <a:avLst/>
          </a:prstGeom>
          <a:ln w="0">
            <a:noFill/>
          </a:ln>
        </p:spPr>
      </p:sp>
      <p:sp>
        <p:nvSpPr>
          <p:cNvPr id="440"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This equation defines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CCC as a normalized sum of energy consumption over time.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In each time period iii, the cost is calculated as the product of the charging power PiP_iPi​,</a:t>
            </a:r>
            <a:br>
              <a:rPr sz="2000"/>
            </a:br>
            <a:r>
              <a:rPr b="0" lang="en-US" sz="2000" strike="noStrike" u="none">
                <a:solidFill>
                  <a:srgbClr val="000000"/>
                </a:solidFill>
                <a:uFillTx/>
                <a:latin typeface="Arial"/>
              </a:rPr>
              <a:t>the electricity price pip_ipi​, and the duration Δti\Delta t_iΔti​.</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We then sum this over all time periods and </a:t>
            </a:r>
            <a:r>
              <a:rPr b="1" lang="en-US" sz="2000" strike="noStrike" u="none">
                <a:solidFill>
                  <a:srgbClr val="000000"/>
                </a:solidFill>
                <a:uFillTx/>
                <a:latin typeface="Arial"/>
              </a:rPr>
              <a:t>normalize it by the average electricity price</a:t>
            </a:r>
            <a:r>
              <a:rPr b="0" lang="en-US" sz="2000" strike="noStrike" u="none">
                <a:solidFill>
                  <a:srgbClr val="000000"/>
                </a:solidFill>
                <a:uFillTx/>
                <a:latin typeface="Arial"/>
              </a:rPr>
              <a:t> pˉ\bar{p}pˉ​.</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normalization allows us to compare cost-effectiveness under different pricing conditions</a:t>
            </a:r>
            <a:br>
              <a:rPr sz="2000"/>
            </a:br>
            <a:r>
              <a:rPr b="0" lang="en-US" sz="2000" strike="noStrike" u="none">
                <a:solidFill>
                  <a:srgbClr val="000000"/>
                </a:solidFill>
                <a:uFillTx/>
                <a:latin typeface="Arial"/>
              </a:rPr>
              <a:t>and ensures the cost term is consistent with other terms in the objective function.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By optimizing this term, the system prefers charging during low-price periods</a:t>
            </a:r>
            <a:br>
              <a:rPr sz="2000"/>
            </a:br>
            <a:r>
              <a:rPr b="0" lang="en-US" sz="2000" strike="noStrike" u="none">
                <a:solidFill>
                  <a:srgbClr val="000000"/>
                </a:solidFill>
                <a:uFillTx/>
                <a:latin typeface="Arial"/>
              </a:rPr>
              <a:t>while still ensuring the energy demand is met efficiently.</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41" name="PlaceHolder 3"/>
          <p:cNvSpPr>
            <a:spLocks noGrp="1"/>
          </p:cNvSpPr>
          <p:nvPr>
            <p:ph type="sldNum" idx="18"/>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820E6475-E0F0-4FC2-BC72-963B3B87CCAE}"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1374840" y="1336680"/>
            <a:ext cx="4808880" cy="3607200"/>
          </a:xfrm>
          <a:prstGeom prst="rect">
            <a:avLst/>
          </a:prstGeom>
          <a:ln w="0">
            <a:noFill/>
          </a:ln>
        </p:spPr>
      </p:sp>
      <p:sp>
        <p:nvSpPr>
          <p:cNvPr id="443"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To ensure feasibility and safety, our optimization includes two key constraints.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First, the </a:t>
            </a:r>
            <a:r>
              <a:rPr b="1" lang="en-US" sz="2000" strike="noStrike" u="none">
                <a:solidFill>
                  <a:srgbClr val="000000"/>
                </a:solidFill>
                <a:uFillTx/>
                <a:latin typeface="Arial"/>
              </a:rPr>
              <a:t>total charged energy</a:t>
            </a:r>
            <a:r>
              <a:rPr b="0" lang="en-US" sz="2000" strike="noStrike" u="none">
                <a:solidFill>
                  <a:srgbClr val="000000"/>
                </a:solidFill>
                <a:uFillTx/>
                <a:latin typeface="Arial"/>
              </a:rPr>
              <a:t>—the sum of Pi⋅ΔtiP_i \cdot \Delta t_iPi​⋅Δti​ over all time periods—must meet or exceed the </a:t>
            </a:r>
            <a:r>
              <a:rPr b="1" lang="en-US" sz="2000" strike="noStrike" u="none">
                <a:solidFill>
                  <a:srgbClr val="000000"/>
                </a:solidFill>
                <a:uFillTx/>
                <a:latin typeface="Arial"/>
              </a:rPr>
              <a:t>target energy</a:t>
            </a:r>
            <a:r>
              <a:rPr b="0" lang="en-US" sz="2000" strike="noStrike" u="none">
                <a:solidFill>
                  <a:srgbClr val="000000"/>
                </a:solidFill>
                <a:uFillTx/>
                <a:latin typeface="Arial"/>
              </a:rPr>
              <a:t> EtargetE_{\text{target}}Etarget​.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Second, in each time period, the </a:t>
            </a:r>
            <a:r>
              <a:rPr b="1" lang="en-US" sz="2000" strike="noStrike" u="none">
                <a:solidFill>
                  <a:srgbClr val="000000"/>
                </a:solidFill>
                <a:uFillTx/>
                <a:latin typeface="Arial"/>
              </a:rPr>
              <a:t>charging power</a:t>
            </a:r>
            <a:r>
              <a:rPr b="0" lang="en-US" sz="2000" strike="noStrike" u="none">
                <a:solidFill>
                  <a:srgbClr val="000000"/>
                </a:solidFill>
                <a:uFillTx/>
                <a:latin typeface="Arial"/>
              </a:rPr>
              <a:t> PiP_iPi​ must stay within its allowed range,</a:t>
            </a:r>
            <a:br>
              <a:rPr sz="2000"/>
            </a:br>
            <a:r>
              <a:rPr b="0" lang="en-US" sz="2000" strike="noStrike" u="none">
                <a:solidFill>
                  <a:srgbClr val="000000"/>
                </a:solidFill>
                <a:uFillTx/>
                <a:latin typeface="Arial"/>
              </a:rPr>
              <a:t>defined by a </a:t>
            </a:r>
            <a:r>
              <a:rPr b="1" lang="en-US" sz="2000" strike="noStrike" u="none">
                <a:solidFill>
                  <a:srgbClr val="000000"/>
                </a:solidFill>
                <a:uFillTx/>
                <a:latin typeface="Arial"/>
              </a:rPr>
              <a:t>minimum</a:t>
            </a:r>
            <a:r>
              <a:rPr b="0" lang="en-US" sz="2000" strike="noStrike" u="none">
                <a:solidFill>
                  <a:srgbClr val="000000"/>
                </a:solidFill>
                <a:uFillTx/>
                <a:latin typeface="Arial"/>
              </a:rPr>
              <a:t> and </a:t>
            </a:r>
            <a:r>
              <a:rPr b="1" lang="en-US" sz="2000" strike="noStrike" u="none">
                <a:solidFill>
                  <a:srgbClr val="000000"/>
                </a:solidFill>
                <a:uFillTx/>
                <a:latin typeface="Arial"/>
              </a:rPr>
              <a:t>maximum power limit</a:t>
            </a:r>
            <a:r>
              <a:rPr b="0" lang="en-US" sz="2000" strike="noStrike" u="none">
                <a:solidFill>
                  <a:srgbClr val="000000"/>
                </a:solidFill>
                <a:uFillTx/>
                <a:latin typeface="Arial"/>
              </a:rPr>
              <a:t>, Pmin⁡,iP_{\min, i}Pmin,i​ and Pmax⁡,iP_{\max, i}Pmax,i​.</a:t>
            </a:r>
            <a:br>
              <a:rPr sz="2000"/>
            </a:br>
            <a:r>
              <a:rPr b="0" lang="en-US" sz="2000" strike="noStrike" u="none">
                <a:solidFill>
                  <a:srgbClr val="000000"/>
                </a:solidFill>
                <a:uFillTx/>
                <a:latin typeface="Arial"/>
              </a:rPr>
              <a:t>These bounds can vary depending on hardware limits or grid constraints.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For the initial guess used by the optimizer, we simply set P0P_0P0​ as the average of all maximum powers across the time horizon.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initialization provides a reasonable starting point for the solver to quickly converge to an efficient solution.</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44" name="PlaceHolder 3"/>
          <p:cNvSpPr>
            <a:spLocks noGrp="1"/>
          </p:cNvSpPr>
          <p:nvPr>
            <p:ph type="sldNum" idx="19"/>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3367CF0D-7354-4B7A-88CF-521596896008}"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1374840" y="1336680"/>
            <a:ext cx="4808880" cy="3607200"/>
          </a:xfrm>
          <a:prstGeom prst="rect">
            <a:avLst/>
          </a:prstGeom>
          <a:ln w="0">
            <a:noFill/>
          </a:ln>
        </p:spPr>
      </p:sp>
      <p:sp>
        <p:nvSpPr>
          <p:cNvPr id="446"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447" name="PlaceHolder 3"/>
          <p:cNvSpPr>
            <a:spLocks noGrp="1"/>
          </p:cNvSpPr>
          <p:nvPr>
            <p:ph type="sldNum" idx="20"/>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7734E962-26CE-4721-B9E4-72425FD4D937}"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1374840" y="1336680"/>
            <a:ext cx="4808880" cy="3607200"/>
          </a:xfrm>
          <a:prstGeom prst="rect">
            <a:avLst/>
          </a:prstGeom>
          <a:ln w="0">
            <a:noFill/>
          </a:ln>
        </p:spPr>
      </p:sp>
      <p:sp>
        <p:nvSpPr>
          <p:cNvPr id="449"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We wrote a software to simulate the reading and writing of evse and shelly, which is convenient for debugging algorithms without hardware.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simulator is developed using PyQt5 and provides a visual interface, allowing users to view and adjust simulation parameters.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simulator allows for the debugging and optimization of the system’s charging control logic in a safe testing environment, ensuring functionality correctness and reducing the safety risks associated with direct live testing.</a:t>
            </a:r>
            <a:endParaRPr b="0" lang="en-US" sz="2000" strike="noStrike" u="none">
              <a:solidFill>
                <a:srgbClr val="000000"/>
              </a:solidFill>
              <a:uFillTx/>
              <a:latin typeface="Arial"/>
            </a:endParaRPr>
          </a:p>
        </p:txBody>
      </p:sp>
      <p:sp>
        <p:nvSpPr>
          <p:cNvPr id="450" name="PlaceHolder 3"/>
          <p:cNvSpPr>
            <a:spLocks noGrp="1"/>
          </p:cNvSpPr>
          <p:nvPr>
            <p:ph type="sldNum" idx="21"/>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6B9B6647-30DE-4618-BECE-CA61C79B2543}"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1374840" y="1336680"/>
            <a:ext cx="4808880" cy="3607200"/>
          </a:xfrm>
          <a:prstGeom prst="rect">
            <a:avLst/>
          </a:prstGeom>
          <a:ln w="0">
            <a:noFill/>
          </a:ln>
        </p:spPr>
      </p:sp>
      <p:sp>
        <p:nvSpPr>
          <p:cNvPr id="382"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Our charging station is mainly composed of these parts</a:t>
            </a:r>
            <a:endParaRPr b="0" lang="en-US" sz="2000" strike="noStrike" u="none">
              <a:solidFill>
                <a:srgbClr val="000000"/>
              </a:solidFill>
              <a:uFillTx/>
              <a:latin typeface="Arial"/>
            </a:endParaRPr>
          </a:p>
        </p:txBody>
      </p:sp>
      <p:sp>
        <p:nvSpPr>
          <p:cNvPr id="383" name="PlaceHolder 3"/>
          <p:cNvSpPr>
            <a:spLocks noGrp="1"/>
          </p:cNvSpPr>
          <p:nvPr>
            <p:ph type="sldNum" idx="4"/>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DCE487C6-2F97-4BA5-8DE8-904909FA0641}"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1374840" y="1336680"/>
            <a:ext cx="4808880" cy="3607200"/>
          </a:xfrm>
          <a:prstGeom prst="rect">
            <a:avLst/>
          </a:prstGeom>
          <a:ln w="0">
            <a:noFill/>
          </a:ln>
        </p:spPr>
      </p:sp>
      <p:sp>
        <p:nvSpPr>
          <p:cNvPr id="385"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The main functional components include a shelly sensor. This sensor can measure the current of each phase of the 3-phase power and provide data for our system.</a:t>
            </a:r>
            <a:endParaRPr b="0" lang="en-US" sz="2000" strike="noStrike" u="none">
              <a:solidFill>
                <a:srgbClr val="000000"/>
              </a:solidFill>
              <a:uFillTx/>
              <a:latin typeface="Arial"/>
            </a:endParaRPr>
          </a:p>
          <a:p>
            <a:pPr marL="216000" indent="0" defTabSz="914400">
              <a:lnSpc>
                <a:spcPct val="100000"/>
              </a:lnSpc>
              <a:buNone/>
              <a:tabLst>
                <a:tab algn="l" pos="0"/>
              </a:tabLst>
            </a:pPr>
            <a:r>
              <a:rPr b="0" lang="en-US" sz="2000" strike="noStrike" u="none">
                <a:solidFill>
                  <a:srgbClr val="000000"/>
                </a:solidFill>
                <a:uFillTx/>
                <a:latin typeface="Arial"/>
              </a:rPr>
              <a:t>EVSE stands for Electric Vehicle Supply Equipment. The duty cycle of PWM signal indicates the allowed current. The voltage level describes the vehicle state like whether the EV is ready or is in charging. Through Modbus communication, the system implements different functions by reading and writing different registers of EVSE.</a:t>
            </a:r>
            <a:endParaRPr b="0" lang="en-US" sz="2000" strike="noStrike" u="none">
              <a:solidFill>
                <a:srgbClr val="000000"/>
              </a:solidFill>
              <a:uFillTx/>
              <a:latin typeface="Arial"/>
            </a:endParaRPr>
          </a:p>
        </p:txBody>
      </p:sp>
      <p:sp>
        <p:nvSpPr>
          <p:cNvPr id="386" name="PlaceHolder 3"/>
          <p:cNvSpPr>
            <a:spLocks noGrp="1"/>
          </p:cNvSpPr>
          <p:nvPr>
            <p:ph type="sldNum" idx="5"/>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0B13B487-8632-4D14-B1E7-A5AA4F47A9F0}"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1374840" y="1336680"/>
            <a:ext cx="4808880" cy="3607200"/>
          </a:xfrm>
          <a:prstGeom prst="rect">
            <a:avLst/>
          </a:prstGeom>
          <a:ln w="0">
            <a:noFill/>
          </a:ln>
        </p:spPr>
      </p:sp>
      <p:sp>
        <p:nvSpPr>
          <p:cNvPr id="388"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The smart charge board is the most important part. It is a 3D-printed board to mount the Raspberry Pi, level shifter, and a dual channel relay.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Raspberry Pi is the carrier of the program. It is connected to the WiFi, which is provided by the Shelly sensor, and acquires the data with HTTP request.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As mentioned, the Raspberry Pi communicates with EVSE via Modbus communication. It is worth noting that the working voltage of these two parts is different. That is why we need a level-shifter in between. It prevents the Raspberry Pi from GPIO pin damage.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 </a:t>
            </a:r>
            <a:r>
              <a:rPr b="0" lang="en-US" sz="2000" strike="noStrike" u="none">
                <a:solidFill>
                  <a:srgbClr val="000000"/>
                </a:solidFill>
                <a:uFillTx/>
                <a:latin typeface="Arial"/>
              </a:rPr>
              <a:t>The EVSE communicates with the EV using PWM signal. We also used the GPIO pins of Raspberry Pi to control the latching and releasing of the charge plug by changing the rotary direction of the latch motor with a relay. We also manipulate the blinking of the LED light to indicate the charging state.</a:t>
            </a:r>
            <a:endParaRPr b="0" lang="en-US" sz="2000" strike="noStrike" u="none">
              <a:solidFill>
                <a:srgbClr val="000000"/>
              </a:solidFill>
              <a:uFillTx/>
              <a:latin typeface="Arial"/>
            </a:endParaRPr>
          </a:p>
        </p:txBody>
      </p:sp>
      <p:sp>
        <p:nvSpPr>
          <p:cNvPr id="389" name="PlaceHolder 3"/>
          <p:cNvSpPr>
            <a:spLocks noGrp="1"/>
          </p:cNvSpPr>
          <p:nvPr>
            <p:ph type="sldNum" idx="6"/>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B943F086-7DCA-4D9F-9DE2-1D8204C547BD}"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216000" y="812520"/>
            <a:ext cx="7125840" cy="4007520"/>
          </a:xfrm>
          <a:prstGeom prst="rect">
            <a:avLst/>
          </a:prstGeom>
          <a:ln w="0">
            <a:noFill/>
          </a:ln>
        </p:spPr>
      </p:sp>
      <p:sp>
        <p:nvSpPr>
          <p:cNvPr id="391" name="PlaceHolder 2"/>
          <p:cNvSpPr>
            <a:spLocks noGrp="1"/>
          </p:cNvSpPr>
          <p:nvPr>
            <p:ph type="body"/>
          </p:nvPr>
        </p:nvSpPr>
        <p:spPr>
          <a:xfrm>
            <a:off x="720000" y="508968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So I will introduce the system structure first. </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This project has four main parts: the optimizer, the charging station, the vehicle, and the remote GUI control. Inside the charging station, we have the Raspberry Pi controller, the EVSE actuator, and the Shelly sensor.</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For communication: the optimizer and Raspberry Pi communicate using the WebSocket protocol with OCPP. The GUI and Shelly communicate through HTTP, and the EVSE is controlled using the Modbus protocol.</a:t>
            </a:r>
            <a:endParaRPr b="0" lang="en-US" sz="20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216000" y="812520"/>
            <a:ext cx="7125840" cy="4007520"/>
          </a:xfrm>
          <a:prstGeom prst="rect">
            <a:avLst/>
          </a:prstGeom>
          <a:ln w="0">
            <a:noFill/>
          </a:ln>
        </p:spPr>
      </p:sp>
      <p:sp>
        <p:nvSpPr>
          <p:cNvPr id="393" name="PlaceHolder 2"/>
          <p:cNvSpPr>
            <a:spLocks noGrp="1"/>
          </p:cNvSpPr>
          <p:nvPr>
            <p:ph type="body"/>
          </p:nvPr>
        </p:nvSpPr>
        <p:spPr>
          <a:xfrm>
            <a:off x="756000" y="5078520"/>
            <a:ext cx="6046200" cy="5098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We considered a few key technical points during the design:</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First, the communication protocols, which must support WebSocket and OCPP;</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Second, concurrent task scheduling, using coroutines and multithreading for tasks like message management, GUI control, real-time data collection, and charging logic;</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And third, system expansion, with design considerations for future expansion.</a:t>
            </a: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0"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
    <p:spTree>
      <p:nvGrpSpPr>
        <p:cNvPr id="1" name=""/>
        <p:cNvGrpSpPr/>
        <p:nvPr/>
      </p:nvGrpSpPr>
      <p:grpSpPr>
        <a:xfrm>
          <a:off x="0" y="0"/>
          <a:ext cx="0" cy="0"/>
          <a:chOff x="0" y="0"/>
          <a:chExt cx="0" cy="0"/>
        </a:xfrm>
      </p:grpSpPr>
      <p:sp>
        <p:nvSpPr>
          <p:cNvPr id="33"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4"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
    <p:spTree>
      <p:nvGrpSpPr>
        <p:cNvPr id="1" name=""/>
        <p:cNvGrpSpPr/>
        <p:nvPr/>
      </p:nvGrpSpPr>
      <p:grpSpPr>
        <a:xfrm>
          <a:off x="0" y="0"/>
          <a:ext cx="0" cy="0"/>
          <a:chOff x="0" y="0"/>
          <a:chExt cx="0" cy="0"/>
        </a:xfrm>
      </p:grpSpPr>
      <p:sp>
        <p:nvSpPr>
          <p:cNvPr id="47"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8"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_">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2"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p:spTree>
      <p:nvGrpSpPr>
        <p:cNvPr id="1" name=""/>
        <p:cNvGrpSpPr/>
        <p:nvPr/>
      </p:nvGrpSpPr>
      <p:grpSpPr>
        <a:xfrm>
          <a:off x="0" y="0"/>
          <a:ext cx="0" cy="0"/>
          <a:chOff x="0" y="0"/>
          <a:chExt cx="0" cy="0"/>
        </a:xfrm>
      </p:grpSpPr>
      <p:sp>
        <p:nvSpPr>
          <p:cNvPr id="65"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6"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10;p1"/>
          <p:cNvSpPr/>
          <p:nvPr/>
        </p:nvSpPr>
        <p:spPr>
          <a:xfrm>
            <a:off x="276480" y="406080"/>
            <a:ext cx="9525240" cy="1189080"/>
          </a:xfrm>
          <a:prstGeom prst="rect">
            <a:avLst/>
          </a:prstGeom>
          <a:no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 name="Google Shape;11;p1"/>
          <p:cNvSpPr/>
          <p:nvPr/>
        </p:nvSpPr>
        <p:spPr>
          <a:xfrm>
            <a:off x="276480" y="217080"/>
            <a:ext cx="9525240" cy="156600"/>
          </a:xfrm>
          <a:prstGeom prst="rect">
            <a:avLst/>
          </a:prstGeom>
          <a:solidFill>
            <a:srgbClr val="99c000"/>
          </a:solidFill>
          <a:ln w="0">
            <a:noFill/>
          </a:ln>
        </p:spPr>
        <p:style>
          <a:lnRef idx="0"/>
          <a:fillRef idx="0"/>
          <a:effectRef idx="0"/>
          <a:fontRef idx="minor"/>
        </p:style>
        <p:txBody>
          <a:bodyPr lIns="100800" rIns="100800" tIns="78480" bIns="7848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2" name="Google Shape;12;p1" descr=""/>
          <p:cNvPicPr/>
          <p:nvPr/>
        </p:nvPicPr>
        <p:blipFill>
          <a:blip r:embed="rId2"/>
          <a:srcRect l="0" t="0" r="5429" b="0"/>
          <a:stretch/>
        </p:blipFill>
        <p:spPr>
          <a:xfrm>
            <a:off x="7901640" y="565200"/>
            <a:ext cx="2062440" cy="870480"/>
          </a:xfrm>
          <a:prstGeom prst="rect">
            <a:avLst/>
          </a:prstGeom>
          <a:ln w="0">
            <a:noFill/>
          </a:ln>
        </p:spPr>
      </p:pic>
      <p:cxnSp>
        <p:nvCxnSpPr>
          <p:cNvPr id="3" name="Google Shape;13;p1"/>
          <p:cNvCxnSpPr/>
          <p:nvPr/>
        </p:nvCxnSpPr>
        <p:spPr>
          <a:xfrm>
            <a:off x="276120" y="1597320"/>
            <a:ext cx="9526680" cy="1080"/>
          </a:xfrm>
          <a:prstGeom prst="straightConnector1">
            <a:avLst/>
          </a:prstGeom>
          <a:ln w="9525">
            <a:solidFill>
              <a:srgbClr val="000000"/>
            </a:solidFill>
            <a:round/>
          </a:ln>
        </p:spPr>
      </p:cxnSp>
      <p:sp>
        <p:nvSpPr>
          <p:cNvPr id="4" name="Google Shape;14;p1"/>
          <p:cNvSpPr/>
          <p:nvPr/>
        </p:nvSpPr>
        <p:spPr>
          <a:xfrm>
            <a:off x="276480" y="404280"/>
            <a:ext cx="9523080" cy="13320"/>
          </a:xfrm>
          <a:prstGeom prst="rect">
            <a:avLst/>
          </a:prstGeom>
          <a:solidFill>
            <a:srgbClr val="000000"/>
          </a:solidFill>
          <a:ln w="0">
            <a:noFill/>
          </a:ln>
        </p:spPr>
        <p:style>
          <a:lnRef idx="0"/>
          <a:fillRef idx="0"/>
          <a:effectRef idx="0"/>
          <a:fontRef idx="minor"/>
        </p:style>
        <p:txBody>
          <a:bodyPr lIns="100800" rIns="100800" tIns="6840" bIns="6840" anchor="ctr">
            <a:noAutofit/>
          </a:bodyPr>
          <a:p>
            <a:pPr defTabSz="914400">
              <a:lnSpc>
                <a:spcPct val="100000"/>
              </a:lnSpc>
              <a:tabLst>
                <a:tab algn="l" pos="0"/>
              </a:tabLst>
            </a:pPr>
            <a:endParaRPr b="0" lang="en-US" sz="1979" strike="noStrike" u="none">
              <a:solidFill>
                <a:schemeClr val="dk1"/>
              </a:solidFill>
              <a:uFillTx/>
              <a:latin typeface="Arial"/>
            </a:endParaRPr>
          </a:p>
        </p:txBody>
      </p:sp>
      <p:cxnSp>
        <p:nvCxnSpPr>
          <p:cNvPr id="5" name="Google Shape;15;p1"/>
          <p:cNvCxnSpPr/>
          <p:nvPr/>
        </p:nvCxnSpPr>
        <p:spPr>
          <a:xfrm>
            <a:off x="277920" y="7007760"/>
            <a:ext cx="9527040" cy="1080"/>
          </a:xfrm>
          <a:prstGeom prst="straightConnector1">
            <a:avLst/>
          </a:prstGeom>
          <a:ln w="9525">
            <a:solidFill>
              <a:srgbClr val="000000"/>
            </a:solidFill>
            <a:round/>
          </a:ln>
        </p:spPr>
      </p:cxnSp>
      <p:sp>
        <p:nvSpPr>
          <p:cNvPr id="6" name="Google Shape;17;p1"/>
          <p:cNvSpPr/>
          <p:nvPr/>
        </p:nvSpPr>
        <p:spPr>
          <a:xfrm>
            <a:off x="276480" y="406080"/>
            <a:ext cx="9525240" cy="2300040"/>
          </a:xfrm>
          <a:prstGeom prst="rect">
            <a:avLst/>
          </a:prstGeom>
          <a:solidFill>
            <a:srgbClr val="075578"/>
          </a:solid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7" name="Google Shape;18;p1"/>
          <p:cNvSpPr/>
          <p:nvPr/>
        </p:nvSpPr>
        <p:spPr>
          <a:xfrm>
            <a:off x="276480" y="217080"/>
            <a:ext cx="9525240" cy="156600"/>
          </a:xfrm>
          <a:prstGeom prst="rect">
            <a:avLst/>
          </a:prstGeom>
          <a:solidFill>
            <a:srgbClr val="075578"/>
          </a:solidFill>
          <a:ln w="0">
            <a:noFill/>
          </a:ln>
        </p:spPr>
        <p:style>
          <a:lnRef idx="0"/>
          <a:fillRef idx="0"/>
          <a:effectRef idx="0"/>
          <a:fontRef idx="minor"/>
        </p:style>
        <p:txBody>
          <a:bodyPr lIns="100800" rIns="100800" tIns="78480" bIns="7848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8" name="Google Shape;19;p1" descr=""/>
          <p:cNvPicPr/>
          <p:nvPr/>
        </p:nvPicPr>
        <p:blipFill>
          <a:blip r:embed="rId3"/>
          <a:srcRect l="0" t="0" r="5429" b="0"/>
          <a:stretch/>
        </p:blipFill>
        <p:spPr>
          <a:xfrm>
            <a:off x="7907040" y="724680"/>
            <a:ext cx="2062440" cy="870480"/>
          </a:xfrm>
          <a:prstGeom prst="rect">
            <a:avLst/>
          </a:prstGeom>
          <a:ln w="0">
            <a:noFill/>
          </a:ln>
        </p:spPr>
      </p:pic>
      <p:cxnSp>
        <p:nvCxnSpPr>
          <p:cNvPr id="9" name="Google Shape;20;p1"/>
          <p:cNvCxnSpPr/>
          <p:nvPr/>
        </p:nvCxnSpPr>
        <p:spPr>
          <a:xfrm>
            <a:off x="277920" y="7007760"/>
            <a:ext cx="9527040" cy="1080"/>
          </a:xfrm>
          <a:prstGeom prst="straightConnector1">
            <a:avLst/>
          </a:prstGeom>
          <a:ln w="9525">
            <a:solidFill>
              <a:srgbClr val="000000"/>
            </a:solidFill>
            <a:round/>
          </a:ln>
        </p:spPr>
      </p:cxnSp>
      <p:sp>
        <p:nvSpPr>
          <p:cNvPr id="10" name="Google Shape;21;p1"/>
          <p:cNvSpPr/>
          <p:nvPr/>
        </p:nvSpPr>
        <p:spPr>
          <a:xfrm>
            <a:off x="276480" y="397080"/>
            <a:ext cx="9523080" cy="13320"/>
          </a:xfrm>
          <a:prstGeom prst="rect">
            <a:avLst/>
          </a:prstGeom>
          <a:solidFill>
            <a:srgbClr val="000000"/>
          </a:solidFill>
          <a:ln w="0">
            <a:noFill/>
          </a:ln>
        </p:spPr>
        <p:style>
          <a:lnRef idx="0"/>
          <a:fillRef idx="0"/>
          <a:effectRef idx="0"/>
          <a:fontRef idx="minor"/>
        </p:style>
        <p:txBody>
          <a:bodyPr lIns="100800" rIns="100800" tIns="6840" bIns="684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1" name="Google Shape;22;p1"/>
          <p:cNvSpPr/>
          <p:nvPr/>
        </p:nvSpPr>
        <p:spPr>
          <a:xfrm>
            <a:off x="276480" y="2708640"/>
            <a:ext cx="9523080" cy="6120"/>
          </a:xfrm>
          <a:prstGeom prst="rect">
            <a:avLst/>
          </a:prstGeom>
          <a:solidFill>
            <a:srgbClr val="000000"/>
          </a:solidFill>
          <a:ln w="0">
            <a:noFill/>
          </a:ln>
        </p:spPr>
        <p:style>
          <a:lnRef idx="0"/>
          <a:fillRef idx="0"/>
          <a:effectRef idx="0"/>
          <a:fontRef idx="minor"/>
        </p:style>
        <p:txBody>
          <a:bodyPr lIns="100800" rIns="100800" tIns="3240" bIns="324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2" name="矩形 1"/>
          <p:cNvSpPr/>
          <p:nvPr/>
        </p:nvSpPr>
        <p:spPr>
          <a:xfrm>
            <a:off x="5943600" y="7077600"/>
            <a:ext cx="693000" cy="254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3B758C12-BE66-4AB2-88E2-C352577B2B8A}" type="slidenum">
              <a:rPr b="0" lang="en-US" sz="1200" strike="noStrike" u="none">
                <a:solidFill>
                  <a:srgbClr val="000000"/>
                </a:solidFill>
                <a:uFillTx/>
                <a:latin typeface="Arial"/>
                <a:ea typeface="DejaVu Sans"/>
              </a:rPr>
              <a:t>15</a:t>
            </a:fld>
            <a:endParaRPr b="0" lang="en-US" sz="1200" strike="noStrike" u="none">
              <a:solidFill>
                <a:srgbClr val="000000"/>
              </a:solidFill>
              <a:uFillTx/>
              <a:latin typeface="Arial"/>
            </a:endParaRPr>
          </a:p>
        </p:txBody>
      </p:sp>
      <p:pic>
        <p:nvPicPr>
          <p:cNvPr id="13" name="图片 2" descr=""/>
          <p:cNvPicPr/>
          <p:nvPr/>
        </p:nvPicPr>
        <p:blipFill>
          <a:blip r:embed="rId4"/>
          <a:stretch/>
        </p:blipFill>
        <p:spPr>
          <a:xfrm>
            <a:off x="7365960" y="7116840"/>
            <a:ext cx="2356920" cy="377280"/>
          </a:xfrm>
          <a:prstGeom prst="rect">
            <a:avLst/>
          </a:prstGeom>
          <a:ln w="0">
            <a:noFill/>
          </a:ln>
        </p:spPr>
      </p:pic>
      <p:sp>
        <p:nvSpPr>
          <p:cNvPr id="14" name="矩形 3"/>
          <p:cNvSpPr/>
          <p:nvPr/>
        </p:nvSpPr>
        <p:spPr>
          <a:xfrm>
            <a:off x="260280" y="7078680"/>
            <a:ext cx="1082160" cy="26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15" name="矩形 4"/>
          <p:cNvSpPr/>
          <p:nvPr/>
        </p:nvSpPr>
        <p:spPr>
          <a:xfrm>
            <a:off x="1158840" y="7078680"/>
            <a:ext cx="3623760" cy="43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16" name="矩形 5"/>
          <p:cNvSpPr/>
          <p:nvPr/>
        </p:nvSpPr>
        <p:spPr>
          <a:xfrm>
            <a:off x="3620880" y="7077600"/>
            <a:ext cx="1971360" cy="416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17"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18"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矩形 11"/>
          <p:cNvSpPr/>
          <p:nvPr/>
        </p:nvSpPr>
        <p:spPr>
          <a:xfrm flipV="1">
            <a:off x="236520" y="201600"/>
            <a:ext cx="9538560" cy="15192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defTabSz="914400">
              <a:lnSpc>
                <a:spcPct val="93000"/>
              </a:lnSpc>
              <a:spcBef>
                <a:spcPts val="26"/>
              </a:spcBef>
              <a:spcAft>
                <a:spcPts val="26"/>
              </a:spcAft>
              <a:tabLst>
                <a:tab algn="l" pos="0"/>
              </a:tabLst>
            </a:pPr>
            <a:endParaRPr b="0" lang="en-US" sz="1800" strike="noStrike" u="none">
              <a:solidFill>
                <a:srgbClr val="000000"/>
              </a:solidFill>
              <a:uFillTx/>
              <a:latin typeface="Arial"/>
              <a:ea typeface="DejaVu Sans"/>
            </a:endParaRPr>
          </a:p>
        </p:txBody>
      </p:sp>
      <p:sp>
        <p:nvSpPr>
          <p:cNvPr id="22" name="矩形 12"/>
          <p:cNvSpPr/>
          <p:nvPr/>
        </p:nvSpPr>
        <p:spPr>
          <a:xfrm>
            <a:off x="5943600" y="7077600"/>
            <a:ext cx="693000" cy="254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834854D4-05C0-4DC9-AA4D-3DFC0EA940E8}"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23"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24"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25" name="图片 3" descr=""/>
          <p:cNvPicPr/>
          <p:nvPr/>
        </p:nvPicPr>
        <p:blipFill>
          <a:blip r:embed="rId2"/>
          <a:stretch/>
        </p:blipFill>
        <p:spPr>
          <a:xfrm>
            <a:off x="7365960" y="7116840"/>
            <a:ext cx="2356920" cy="377280"/>
          </a:xfrm>
          <a:prstGeom prst="rect">
            <a:avLst/>
          </a:prstGeom>
          <a:ln w="0">
            <a:noFill/>
          </a:ln>
        </p:spPr>
      </p:pic>
      <p:pic>
        <p:nvPicPr>
          <p:cNvPr id="26" name="图片 4" descr=""/>
          <p:cNvPicPr/>
          <p:nvPr/>
        </p:nvPicPr>
        <p:blipFill>
          <a:blip r:embed="rId3"/>
          <a:stretch/>
        </p:blipFill>
        <p:spPr>
          <a:xfrm>
            <a:off x="7845480" y="541440"/>
            <a:ext cx="2218680" cy="915480"/>
          </a:xfrm>
          <a:prstGeom prst="rect">
            <a:avLst/>
          </a:prstGeom>
          <a:ln w="0">
            <a:noFill/>
          </a:ln>
        </p:spPr>
      </p:pic>
      <p:sp>
        <p:nvSpPr>
          <p:cNvPr id="27" name="矩形 5"/>
          <p:cNvSpPr/>
          <p:nvPr/>
        </p:nvSpPr>
        <p:spPr>
          <a:xfrm>
            <a:off x="260280" y="7078680"/>
            <a:ext cx="1082160" cy="26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28" name="矩形 6"/>
          <p:cNvSpPr/>
          <p:nvPr/>
        </p:nvSpPr>
        <p:spPr>
          <a:xfrm>
            <a:off x="1158840" y="7078680"/>
            <a:ext cx="3623760" cy="43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29" name="矩形 7"/>
          <p:cNvSpPr/>
          <p:nvPr/>
        </p:nvSpPr>
        <p:spPr>
          <a:xfrm>
            <a:off x="3620880" y="7077600"/>
            <a:ext cx="1971360" cy="416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30"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31"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32"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
          <p:cNvSpPr/>
          <p:nvPr/>
        </p:nvSpPr>
        <p:spPr>
          <a:xfrm flipV="1">
            <a:off x="236520" y="200160"/>
            <a:ext cx="9537840" cy="15120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36" name=""/>
          <p:cNvSpPr/>
          <p:nvPr/>
        </p:nvSpPr>
        <p:spPr>
          <a:xfrm>
            <a:off x="5943600" y="7077600"/>
            <a:ext cx="692280" cy="2541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Lst>
            </a:pPr>
            <a:fld id="{16408730-4E85-4BEF-924E-65E80DC3B547}"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37" name=""/>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38" name=""/>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39" name="" descr=""/>
          <p:cNvPicPr/>
          <p:nvPr/>
        </p:nvPicPr>
        <p:blipFill>
          <a:blip r:embed="rId2"/>
          <a:stretch/>
        </p:blipFill>
        <p:spPr>
          <a:xfrm>
            <a:off x="7365960" y="7116840"/>
            <a:ext cx="2356200" cy="376560"/>
          </a:xfrm>
          <a:prstGeom prst="rect">
            <a:avLst/>
          </a:prstGeom>
          <a:ln w="0">
            <a:noFill/>
          </a:ln>
        </p:spPr>
      </p:pic>
      <p:pic>
        <p:nvPicPr>
          <p:cNvPr id="40" name="" descr=""/>
          <p:cNvPicPr/>
          <p:nvPr/>
        </p:nvPicPr>
        <p:blipFill>
          <a:blip r:embed="rId3"/>
          <a:stretch/>
        </p:blipFill>
        <p:spPr>
          <a:xfrm>
            <a:off x="7845480" y="541440"/>
            <a:ext cx="2217960" cy="914760"/>
          </a:xfrm>
          <a:prstGeom prst="rect">
            <a:avLst/>
          </a:prstGeom>
          <a:ln w="0">
            <a:noFill/>
          </a:ln>
        </p:spPr>
      </p:pic>
      <p:sp>
        <p:nvSpPr>
          <p:cNvPr id="41" name=""/>
          <p:cNvSpPr/>
          <p:nvPr/>
        </p:nvSpPr>
        <p:spPr>
          <a:xfrm>
            <a:off x="260280" y="7078680"/>
            <a:ext cx="1081440" cy="2638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42" name=""/>
          <p:cNvSpPr/>
          <p:nvPr/>
        </p:nvSpPr>
        <p:spPr>
          <a:xfrm>
            <a:off x="1158840" y="7078680"/>
            <a:ext cx="3623040" cy="4338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43" name=""/>
          <p:cNvSpPr/>
          <p:nvPr/>
        </p:nvSpPr>
        <p:spPr>
          <a:xfrm>
            <a:off x="3620880" y="7077600"/>
            <a:ext cx="1970640" cy="4161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44" name=""/>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45"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46"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矩形 11"/>
          <p:cNvSpPr/>
          <p:nvPr/>
        </p:nvSpPr>
        <p:spPr>
          <a:xfrm flipV="1">
            <a:off x="236520" y="201600"/>
            <a:ext cx="9538560" cy="15192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50" name="矩形 12"/>
          <p:cNvSpPr/>
          <p:nvPr/>
        </p:nvSpPr>
        <p:spPr>
          <a:xfrm>
            <a:off x="5943600" y="7077600"/>
            <a:ext cx="693000" cy="254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8D01EAD3-6A93-404A-A2E6-1A8E5C9B11EC}"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51"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52"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53" name="图片 3" descr=""/>
          <p:cNvPicPr/>
          <p:nvPr/>
        </p:nvPicPr>
        <p:blipFill>
          <a:blip r:embed="rId2"/>
          <a:stretch/>
        </p:blipFill>
        <p:spPr>
          <a:xfrm>
            <a:off x="7365960" y="7116840"/>
            <a:ext cx="2356920" cy="377280"/>
          </a:xfrm>
          <a:prstGeom prst="rect">
            <a:avLst/>
          </a:prstGeom>
          <a:ln w="0">
            <a:noFill/>
          </a:ln>
        </p:spPr>
      </p:pic>
      <p:pic>
        <p:nvPicPr>
          <p:cNvPr id="54" name="图片 4" descr=""/>
          <p:cNvPicPr/>
          <p:nvPr/>
        </p:nvPicPr>
        <p:blipFill>
          <a:blip r:embed="rId3"/>
          <a:stretch/>
        </p:blipFill>
        <p:spPr>
          <a:xfrm>
            <a:off x="7845480" y="541440"/>
            <a:ext cx="2218680" cy="915480"/>
          </a:xfrm>
          <a:prstGeom prst="rect">
            <a:avLst/>
          </a:prstGeom>
          <a:ln w="0">
            <a:noFill/>
          </a:ln>
        </p:spPr>
      </p:pic>
      <p:sp>
        <p:nvSpPr>
          <p:cNvPr id="55" name="矩形 5"/>
          <p:cNvSpPr/>
          <p:nvPr/>
        </p:nvSpPr>
        <p:spPr>
          <a:xfrm>
            <a:off x="260280" y="7078680"/>
            <a:ext cx="1082160" cy="26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56" name="矩形 6"/>
          <p:cNvSpPr/>
          <p:nvPr/>
        </p:nvSpPr>
        <p:spPr>
          <a:xfrm>
            <a:off x="1158840" y="7078680"/>
            <a:ext cx="2581920" cy="43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57" name="矩形 7"/>
          <p:cNvSpPr/>
          <p:nvPr/>
        </p:nvSpPr>
        <p:spPr>
          <a:xfrm>
            <a:off x="3621600" y="7077600"/>
            <a:ext cx="1971360" cy="416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58"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59"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0"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4"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slideLayout" Target="../slideLayouts/slideLayout3.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3.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image" Target="../media/image43.jpeg"/><Relationship Id="rId4" Type="http://schemas.openxmlformats.org/officeDocument/2006/relationships/slideLayout" Target="../slideLayouts/slideLayout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svg"/><Relationship Id="rId3" Type="http://schemas.openxmlformats.org/officeDocument/2006/relationships/image" Target="../media/image44.png"/><Relationship Id="rId4" Type="http://schemas.openxmlformats.org/officeDocument/2006/relationships/image" Target="../media/image45.svg"/><Relationship Id="rId5" Type="http://schemas.openxmlformats.org/officeDocument/2006/relationships/slideLayout" Target="../slideLayouts/slideLayout3.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jpeg"/><Relationship Id="rId3" Type="http://schemas.openxmlformats.org/officeDocument/2006/relationships/slideLayout" Target="../slideLayouts/slideLayout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3.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3.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7.png"/><Relationship Id="rId3"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slideLayout" Target="../slideLayouts/slideLayout3.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svg"/><Relationship Id="rId11" Type="http://schemas.openxmlformats.org/officeDocument/2006/relationships/image" Target="../media/image23.jpeg"/><Relationship Id="rId12" Type="http://schemas.openxmlformats.org/officeDocument/2006/relationships/image" Target="../media/image24.png"/><Relationship Id="rId13" Type="http://schemas.openxmlformats.org/officeDocument/2006/relationships/slideLayout" Target="../slideLayouts/slideLayout3.xml"/><Relationship Id="rId1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标题 5"/>
          <p:cNvSpPr/>
          <p:nvPr/>
        </p:nvSpPr>
        <p:spPr>
          <a:xfrm>
            <a:off x="504360" y="1071000"/>
            <a:ext cx="9070920" cy="1608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de-DE" sz="3200" strike="noStrike" u="none">
                <a:solidFill>
                  <a:schemeClr val="lt1"/>
                </a:solidFill>
                <a:uFillTx/>
                <a:latin typeface="Arial"/>
                <a:ea typeface="Arial"/>
              </a:rPr>
              <a:t>ADP - </a:t>
            </a:r>
            <a:r>
              <a:rPr b="1" lang="en-US" sz="3200" strike="noStrike" u="none">
                <a:solidFill>
                  <a:schemeClr val="lt1"/>
                </a:solidFill>
                <a:uFillTx/>
                <a:latin typeface="Arial"/>
                <a:ea typeface="Arial"/>
              </a:rPr>
              <a:t>Charging Station Upgrade to </a:t>
            </a:r>
            <a:br>
              <a:rPr sz="3200"/>
            </a:br>
            <a:r>
              <a:rPr b="1" lang="en-US" sz="3200" strike="noStrike" u="none">
                <a:solidFill>
                  <a:schemeClr val="lt1"/>
                </a:solidFill>
                <a:uFillTx/>
                <a:latin typeface="Arial"/>
                <a:ea typeface="Arial"/>
              </a:rPr>
              <a:t>OCPP Communication for </a:t>
            </a:r>
            <a:br>
              <a:rPr sz="3200"/>
            </a:br>
            <a:r>
              <a:rPr b="1" lang="en-US" sz="3200" strike="noStrike" u="none">
                <a:solidFill>
                  <a:schemeClr val="lt1"/>
                </a:solidFill>
                <a:uFillTx/>
                <a:latin typeface="Arial"/>
                <a:ea typeface="Arial"/>
              </a:rPr>
              <a:t>Smart Charging</a:t>
            </a:r>
            <a:br>
              <a:rPr sz="3600"/>
            </a:br>
            <a:br>
              <a:rPr sz="1800"/>
            </a:br>
            <a:br>
              <a:rPr sz="3200"/>
            </a:br>
            <a:endParaRPr b="0" lang="en-US" sz="3200" strike="noStrike" u="none">
              <a:solidFill>
                <a:srgbClr val="000000"/>
              </a:solidFill>
              <a:uFillTx/>
              <a:latin typeface="Arial"/>
            </a:endParaRPr>
          </a:p>
        </p:txBody>
      </p:sp>
      <p:sp>
        <p:nvSpPr>
          <p:cNvPr id="74" name="文本占位符 1"/>
          <p:cNvSpPr/>
          <p:nvPr/>
        </p:nvSpPr>
        <p:spPr>
          <a:xfrm>
            <a:off x="270720" y="2131560"/>
            <a:ext cx="9070920" cy="320040"/>
          </a:xfrm>
          <a:prstGeom prst="rect">
            <a:avLst/>
          </a:prstGeom>
          <a:noFill/>
          <a:ln w="0">
            <a:noFill/>
          </a:ln>
        </p:spPr>
        <p:style>
          <a:lnRef idx="0"/>
          <a:fillRef idx="0"/>
          <a:effectRef idx="0"/>
          <a:fontRef idx="minor"/>
        </p:style>
        <p:txBody>
          <a:bodyPr lIns="0" rIns="0" tIns="0" bIns="0" anchor="t">
            <a:normAutofit/>
          </a:bodyPr>
          <a:p>
            <a:pPr marL="504000" indent="-252000">
              <a:lnSpc>
                <a:spcPct val="100000"/>
              </a:lnSpc>
              <a:tabLst>
                <a:tab algn="l" pos="0"/>
              </a:tabLst>
            </a:pPr>
            <a:r>
              <a:rPr b="1" lang="de-DE" sz="1800" strike="noStrike" u="none">
                <a:solidFill>
                  <a:schemeClr val="lt1"/>
                </a:solidFill>
                <a:uFillTx/>
                <a:latin typeface="Arial"/>
                <a:ea typeface="Arial"/>
              </a:rPr>
              <a:t>reported by Junfan Jin, Can Zeng, Yunan Jiang and Huang Chen</a:t>
            </a:r>
            <a:endParaRPr b="0" lang="en-US" sz="1800" strike="noStrike" u="none">
              <a:solidFill>
                <a:srgbClr val="000000"/>
              </a:solidFill>
              <a:uFillTx/>
              <a:latin typeface="Arial"/>
            </a:endParaRPr>
          </a:p>
        </p:txBody>
      </p:sp>
      <p:pic>
        <p:nvPicPr>
          <p:cNvPr id="75" name="图片 3" descr=""/>
          <p:cNvPicPr/>
          <p:nvPr/>
        </p:nvPicPr>
        <p:blipFill>
          <a:blip r:embed="rId1"/>
          <a:srcRect l="-2013" t="18857" r="2013" b="5285"/>
          <a:stretch/>
        </p:blipFill>
        <p:spPr>
          <a:xfrm>
            <a:off x="1363320" y="2755440"/>
            <a:ext cx="7409880" cy="42170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491760"/>
            <a:ext cx="8274960" cy="102204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a:t>
            </a:r>
            <a:br>
              <a:rPr sz="3600"/>
            </a:b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65" name="PlaceHolder 2"/>
          <p:cNvSpPr>
            <a:spLocks noGrp="1"/>
          </p:cNvSpPr>
          <p:nvPr>
            <p:ph/>
          </p:nvPr>
        </p:nvSpPr>
        <p:spPr>
          <a:xfrm>
            <a:off x="456840" y="2185560"/>
            <a:ext cx="3681720" cy="4410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v2.0.1 Message (JSON)</a:t>
            </a:r>
            <a:endParaRPr b="0" lang="en-US" sz="1800" strike="noStrike" u="none">
              <a:solidFill>
                <a:srgbClr val="000000"/>
              </a:solidFill>
              <a:uFillTx/>
              <a:latin typeface="Arial"/>
            </a:endParaRPr>
          </a:p>
        </p:txBody>
      </p:sp>
      <p:sp>
        <p:nvSpPr>
          <p:cNvPr id="166" name=""/>
          <p:cNvSpPr/>
          <p:nvPr/>
        </p:nvSpPr>
        <p:spPr>
          <a:xfrm>
            <a:off x="828000" y="2700000"/>
            <a:ext cx="3541680" cy="3599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417"/>
              </a:spcBef>
              <a:spcAft>
                <a:spcPts val="1417"/>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Complex hierarchical nesting, </a:t>
            </a:r>
            <a:r>
              <a:rPr b="1" lang="en-US" sz="1800" strike="noStrike" u="none">
                <a:solidFill>
                  <a:srgbClr val="000000"/>
                </a:solidFill>
                <a:uFillTx/>
                <a:latin typeface="Arial"/>
                <a:ea typeface="DejaVu Sans"/>
              </a:rPr>
              <a:t>difficult</a:t>
            </a:r>
            <a:r>
              <a:rPr b="0" lang="en-US" sz="1800" strike="noStrike" u="none">
                <a:solidFill>
                  <a:srgbClr val="000000"/>
                </a:solidFill>
                <a:uFillTx/>
                <a:latin typeface="Arial"/>
                <a:ea typeface="DejaVu Sans"/>
              </a:rPr>
              <a:t> to learn structure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Frequent</a:t>
            </a:r>
            <a:r>
              <a:rPr b="0" lang="en-US" sz="1800" strike="noStrike" u="none">
                <a:solidFill>
                  <a:srgbClr val="000000"/>
                </a:solidFill>
                <a:uFillTx/>
                <a:latin typeface="Arial"/>
                <a:ea typeface="DejaVu Sans"/>
              </a:rPr>
              <a:t> reference to the OCPP Standard is required when writing code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High probability</a:t>
            </a:r>
            <a:r>
              <a:rPr b="0" lang="en-US" sz="1800" strike="noStrike" u="none">
                <a:solidFill>
                  <a:srgbClr val="000000"/>
                </a:solidFill>
                <a:uFillTx/>
                <a:latin typeface="Arial"/>
                <a:ea typeface="DejaVu Sans"/>
              </a:rPr>
              <a:t> of </a:t>
            </a:r>
            <a:r>
              <a:rPr b="1" lang="en-US" sz="1800" strike="noStrike" u="none">
                <a:solidFill>
                  <a:srgbClr val="000000"/>
                </a:solidFill>
                <a:uFillTx/>
                <a:latin typeface="Arial"/>
                <a:ea typeface="DejaVu Sans"/>
              </a:rPr>
              <a:t>error</a:t>
            </a:r>
            <a:r>
              <a:rPr b="0" lang="en-US" sz="1800" strike="noStrike" u="none">
                <a:solidFill>
                  <a:srgbClr val="000000"/>
                </a:solidFill>
                <a:uFillTx/>
                <a:latin typeface="Arial"/>
                <a:ea typeface="DejaVu Sans"/>
              </a:rPr>
              <a:t>, with significant debugging costs</a:t>
            </a:r>
            <a:endParaRPr b="0" lang="en-US" sz="1800" strike="noStrike" u="none">
              <a:solidFill>
                <a:srgbClr val="000000"/>
              </a:solidFill>
              <a:uFillTx/>
              <a:latin typeface="Arial"/>
            </a:endParaRPr>
          </a:p>
        </p:txBody>
      </p:sp>
      <p:sp>
        <p:nvSpPr>
          <p:cNvPr id="167" name=""/>
          <p:cNvSpPr/>
          <p:nvPr/>
        </p:nvSpPr>
        <p:spPr>
          <a:xfrm>
            <a:off x="432360" y="1728360"/>
            <a:ext cx="2517840" cy="34200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68" name=""/>
          <p:cNvSpPr/>
          <p:nvPr/>
        </p:nvSpPr>
        <p:spPr>
          <a:xfrm>
            <a:off x="6984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69" name=""/>
          <p:cNvSpPr/>
          <p:nvPr/>
        </p:nvSpPr>
        <p:spPr>
          <a:xfrm>
            <a:off x="3672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70" name="" descr=""/>
          <p:cNvPicPr/>
          <p:nvPr/>
        </p:nvPicPr>
        <p:blipFill>
          <a:blip r:embed="rId1"/>
          <a:stretch/>
        </p:blipFill>
        <p:spPr>
          <a:xfrm>
            <a:off x="5040000" y="2222640"/>
            <a:ext cx="4057560" cy="3716640"/>
          </a:xfrm>
          <a:prstGeom prst="rect">
            <a:avLst/>
          </a:prstGeom>
          <a:ln w="0">
            <a:noFill/>
          </a:ln>
        </p:spPr>
      </p:pic>
      <p:pic>
        <p:nvPicPr>
          <p:cNvPr id="171" name="" descr=""/>
          <p:cNvPicPr/>
          <p:nvPr/>
        </p:nvPicPr>
        <p:blipFill>
          <a:blip r:embed="rId2"/>
          <a:stretch/>
        </p:blipFill>
        <p:spPr>
          <a:xfrm>
            <a:off x="842400" y="5580000"/>
            <a:ext cx="956880" cy="956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p:nvPr>
        </p:nvSpPr>
        <p:spPr>
          <a:xfrm>
            <a:off x="456840" y="2185560"/>
            <a:ext cx="3861720" cy="3337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Message Generator</a:t>
            </a:r>
            <a:endParaRPr b="0" lang="en-US" sz="1800" strike="noStrike" u="none">
              <a:solidFill>
                <a:srgbClr val="000000"/>
              </a:solidFill>
              <a:uFillTx/>
              <a:latin typeface="Arial"/>
            </a:endParaRPr>
          </a:p>
        </p:txBody>
      </p:sp>
      <p:sp>
        <p:nvSpPr>
          <p:cNvPr id="173" name=""/>
          <p:cNvSpPr/>
          <p:nvPr/>
        </p:nvSpPr>
        <p:spPr>
          <a:xfrm>
            <a:off x="831960" y="2589480"/>
            <a:ext cx="3847320" cy="721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tabLst>
                <a:tab algn="l" pos="408240"/>
              </a:tabLst>
            </a:pPr>
            <a:r>
              <a:rPr b="0" lang="en-US" sz="1800" strike="noStrike" u="none">
                <a:solidFill>
                  <a:srgbClr val="000000"/>
                </a:solidFill>
                <a:uFillTx/>
                <a:latin typeface="Arial"/>
                <a:ea typeface="DejaVu Sans"/>
              </a:rPr>
              <a:t>Use different </a:t>
            </a:r>
            <a:r>
              <a:rPr b="1" lang="en-US" sz="1800" strike="noStrike" u="none">
                <a:solidFill>
                  <a:srgbClr val="000000"/>
                </a:solidFill>
                <a:uFillTx/>
                <a:latin typeface="Arial"/>
                <a:ea typeface="DejaVu Sans"/>
              </a:rPr>
              <a:t>generation functions</a:t>
            </a:r>
            <a:r>
              <a:rPr b="0" lang="en-US" sz="1800" strike="noStrike" u="none">
                <a:solidFill>
                  <a:srgbClr val="000000"/>
                </a:solidFill>
                <a:uFillTx/>
                <a:latin typeface="Arial"/>
                <a:ea typeface="DejaVu Sans"/>
              </a:rPr>
              <a:t> </a:t>
            </a:r>
            <a:endParaRPr b="0" lang="en-US" sz="1800" strike="noStrike" u="none">
              <a:solidFill>
                <a:srgbClr val="000000"/>
              </a:solidFill>
              <a:uFillTx/>
              <a:latin typeface="Arial"/>
            </a:endParaRPr>
          </a:p>
          <a:p>
            <a:pPr>
              <a:lnSpc>
                <a:spcPct val="100000"/>
              </a:lnSpc>
              <a:tabLst>
                <a:tab algn="l" pos="408240"/>
              </a:tabLst>
            </a:pPr>
            <a:r>
              <a:rPr b="0" lang="en-US" sz="1800" strike="noStrike" u="none">
                <a:solidFill>
                  <a:srgbClr val="000000"/>
                </a:solidFill>
                <a:uFillTx/>
                <a:latin typeface="Arial"/>
                <a:ea typeface="DejaVu Sans"/>
              </a:rPr>
              <a:t>to generate each message part</a:t>
            </a:r>
            <a:endParaRPr b="0" lang="en-US" sz="1800" strike="noStrike" u="none">
              <a:solidFill>
                <a:srgbClr val="000000"/>
              </a:solidFill>
              <a:uFillTx/>
              <a:latin typeface="Arial"/>
            </a:endParaRPr>
          </a:p>
        </p:txBody>
      </p:sp>
      <p:sp>
        <p:nvSpPr>
          <p:cNvPr id="174" name=""/>
          <p:cNvSpPr/>
          <p:nvPr/>
        </p:nvSpPr>
        <p:spPr>
          <a:xfrm>
            <a:off x="579960" y="3489480"/>
            <a:ext cx="4259520" cy="2820600"/>
          </a:xfrm>
          <a:prstGeom prst="rect">
            <a:avLst/>
          </a:prstGeom>
          <a:noFill/>
          <a:ln w="0">
            <a:noFill/>
          </a:ln>
        </p:spPr>
        <p:style>
          <a:lnRef idx="0"/>
          <a:fillRef idx="0"/>
          <a:effectRef idx="0"/>
          <a:fontRef idx="minor"/>
        </p:style>
        <p:txBody>
          <a:bodyPr wrap="none"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IDE: </a:t>
            </a:r>
            <a:r>
              <a:rPr b="1" lang="en-US" sz="1800" strike="noStrike" u="none">
                <a:solidFill>
                  <a:srgbClr val="000000"/>
                </a:solidFill>
                <a:uFillTx/>
                <a:latin typeface="Arial"/>
                <a:ea typeface="DejaVu Sans"/>
              </a:rPr>
              <a:t>Type annotation</a:t>
            </a:r>
            <a:r>
              <a:rPr b="0" lang="en-US" sz="1800" strike="noStrike" u="none">
                <a:solidFill>
                  <a:srgbClr val="000000"/>
                </a:solidFill>
                <a:uFillTx/>
                <a:latin typeface="Arial"/>
                <a:ea typeface="DejaVu Sans"/>
              </a:rPr>
              <a:t> and </a:t>
            </a:r>
            <a:r>
              <a:rPr b="1" lang="en-US" sz="1800" strike="noStrike" u="none">
                <a:solidFill>
                  <a:srgbClr val="000000"/>
                </a:solidFill>
                <a:uFillTx/>
                <a:latin typeface="Arial"/>
                <a:ea typeface="DejaVu Sans"/>
              </a:rPr>
              <a:t>Docstring</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Easier</a:t>
            </a:r>
            <a:r>
              <a:rPr b="0" lang="en-US" sz="1800" strike="noStrike" u="none">
                <a:solidFill>
                  <a:srgbClr val="000000"/>
                </a:solidFill>
                <a:uFillTx/>
                <a:latin typeface="Arial"/>
                <a:ea typeface="DejaVu Sans"/>
              </a:rPr>
              <a:t> to learn and use OCPP Message</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Less errors</a:t>
            </a:r>
            <a:endParaRPr b="0" lang="en-US" sz="1800" strike="noStrike" u="none">
              <a:solidFill>
                <a:srgbClr val="000000"/>
              </a:solidFill>
              <a:uFillTx/>
              <a:latin typeface="Arial"/>
            </a:endParaRPr>
          </a:p>
          <a:p>
            <a:pPr>
              <a:lnSpc>
                <a:spcPct val="100000"/>
              </a:lnSpc>
              <a:spcBef>
                <a:spcPts val="907"/>
              </a:spcBef>
              <a:spcAft>
                <a:spcPts val="850"/>
              </a:spcAft>
              <a:tabLst>
                <a:tab algn="l" pos="408240"/>
              </a:tabLst>
            </a:pPr>
            <a:endParaRPr b="0" lang="en-US" sz="1800" strike="noStrike" u="none">
              <a:solidFill>
                <a:srgbClr val="000000"/>
              </a:solidFill>
              <a:uFillTx/>
              <a:latin typeface="Arial"/>
            </a:endParaRPr>
          </a:p>
        </p:txBody>
      </p:sp>
      <p:sp>
        <p:nvSpPr>
          <p:cNvPr id="175" name=""/>
          <p:cNvSpPr/>
          <p:nvPr/>
        </p:nvSpPr>
        <p:spPr>
          <a:xfrm>
            <a:off x="457200" y="49212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76" name=""/>
          <p:cNvSpPr/>
          <p:nvPr/>
        </p:nvSpPr>
        <p:spPr>
          <a:xfrm>
            <a:off x="432360" y="1728360"/>
            <a:ext cx="2517840" cy="34200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77" name=""/>
          <p:cNvSpPr/>
          <p:nvPr/>
        </p:nvSpPr>
        <p:spPr>
          <a:xfrm>
            <a:off x="6984360" y="1728360"/>
            <a:ext cx="2517840" cy="342000"/>
          </a:xfrm>
          <a:prstGeom prst="roundRect">
            <a:avLst>
              <a:gd name="adj" fmla="val 16667"/>
            </a:avLst>
          </a:prstGeom>
          <a:solidFill>
            <a:srgbClr val="0369a3"/>
          </a:solidFill>
          <a:ln w="0">
            <a:solidFill>
              <a:srgbClr val="0369a3"/>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78" name=""/>
          <p:cNvSpPr/>
          <p:nvPr/>
        </p:nvSpPr>
        <p:spPr>
          <a:xfrm>
            <a:off x="3672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79" name="" descr=""/>
          <p:cNvPicPr/>
          <p:nvPr/>
        </p:nvPicPr>
        <p:blipFill>
          <a:blip r:embed="rId1"/>
          <a:stretch/>
        </p:blipFill>
        <p:spPr>
          <a:xfrm>
            <a:off x="900000" y="5652000"/>
            <a:ext cx="827280" cy="827280"/>
          </a:xfrm>
          <a:prstGeom prst="rect">
            <a:avLst/>
          </a:prstGeom>
          <a:ln w="0">
            <a:noFill/>
          </a:ln>
        </p:spPr>
      </p:pic>
      <p:pic>
        <p:nvPicPr>
          <p:cNvPr id="180" name="" descr=""/>
          <p:cNvPicPr/>
          <p:nvPr/>
        </p:nvPicPr>
        <p:blipFill>
          <a:blip r:embed="rId2"/>
          <a:stretch/>
        </p:blipFill>
        <p:spPr>
          <a:xfrm>
            <a:off x="5038200" y="2221920"/>
            <a:ext cx="4059360" cy="32454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p:nvPr>
        </p:nvSpPr>
        <p:spPr>
          <a:xfrm>
            <a:off x="4320000" y="2527920"/>
            <a:ext cx="5579280" cy="2331360"/>
          </a:xfrm>
          <a:prstGeom prst="rect">
            <a:avLst/>
          </a:prstGeom>
          <a:noFill/>
          <a:ln w="0">
            <a:noFill/>
          </a:ln>
        </p:spPr>
        <p:txBody>
          <a:bodyPr lIns="0" rIns="0" tIns="0" bIns="0" anchor="t">
            <a:normAutofit/>
          </a:bodyPr>
          <a:p>
            <a:pPr marL="432000" indent="-324000">
              <a:lnSpc>
                <a:spcPct val="100000"/>
              </a:lnSpc>
              <a:spcBef>
                <a:spcPts val="283"/>
              </a:spcBef>
              <a:spcAft>
                <a:spcPts val="283"/>
              </a:spcAft>
              <a:buClr>
                <a:srgbClr val="000000"/>
              </a:buClr>
              <a:buSzPct val="45000"/>
              <a:buFont typeface="Wingdings" charset="2"/>
              <a:buChar char=""/>
            </a:pPr>
            <a:r>
              <a:rPr b="0" lang="en-US" sz="2000" strike="noStrike" u="none">
                <a:solidFill>
                  <a:srgbClr val="000000"/>
                </a:solidFill>
                <a:uFillTx/>
                <a:latin typeface="Arial"/>
              </a:rPr>
              <a:t>Signal Class -- Decoupling</a:t>
            </a:r>
            <a:endParaRPr b="0" lang="en-US" sz="20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US" sz="1800" strike="noStrike" u="none">
                <a:solidFill>
                  <a:srgbClr val="000000"/>
                </a:solidFill>
                <a:uFillTx/>
                <a:latin typeface="Arial"/>
              </a:rPr>
              <a:t>Supports </a:t>
            </a:r>
            <a:r>
              <a:rPr b="1" lang="en-US" sz="1800" strike="noStrike" u="none">
                <a:solidFill>
                  <a:srgbClr val="000000"/>
                </a:solidFill>
                <a:uFillTx/>
                <a:latin typeface="Arial"/>
              </a:rPr>
              <a:t>synchronous/asynchronous</a:t>
            </a:r>
            <a:r>
              <a:rPr b="0" lang="en-US" sz="1800" strike="noStrike" u="none">
                <a:solidFill>
                  <a:srgbClr val="000000"/>
                </a:solidFill>
                <a:uFillTx/>
                <a:latin typeface="Arial"/>
              </a:rPr>
              <a:t> calls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Lower</a:t>
            </a:r>
            <a:r>
              <a:rPr b="0" lang="en-US" sz="1800" strike="noStrike" u="none">
                <a:solidFill>
                  <a:srgbClr val="000000"/>
                </a:solidFill>
                <a:uFillTx/>
                <a:latin typeface="Arial"/>
              </a:rPr>
              <a:t> coupling</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More flexible</a:t>
            </a:r>
            <a:r>
              <a:rPr b="0" lang="en-US" sz="1800" strike="noStrike" u="none">
                <a:solidFill>
                  <a:srgbClr val="000000"/>
                </a:solidFill>
                <a:uFillTx/>
                <a:latin typeface="Arial"/>
              </a:rPr>
              <a:t> than callback functions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Easier</a:t>
            </a:r>
            <a:r>
              <a:rPr b="0" lang="en-US" sz="1800" strike="noStrike" u="none">
                <a:solidFill>
                  <a:srgbClr val="000000"/>
                </a:solidFill>
                <a:uFillTx/>
                <a:latin typeface="Arial"/>
              </a:rPr>
              <a:t> to expand</a:t>
            </a:r>
            <a:endParaRPr b="0" lang="en-US" sz="1800" strike="noStrike" u="none">
              <a:solidFill>
                <a:srgbClr val="000000"/>
              </a:solidFill>
              <a:uFillTx/>
              <a:latin typeface="Arial"/>
            </a:endParaRPr>
          </a:p>
        </p:txBody>
      </p:sp>
      <p:sp>
        <p:nvSpPr>
          <p:cNvPr id="182" name=""/>
          <p:cNvSpPr/>
          <p:nvPr/>
        </p:nvSpPr>
        <p:spPr>
          <a:xfrm>
            <a:off x="432000" y="172800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183" name=""/>
          <p:cNvSpPr/>
          <p:nvPr/>
        </p:nvSpPr>
        <p:spPr>
          <a:xfrm>
            <a:off x="6984000" y="172800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84" name=""/>
          <p:cNvSpPr/>
          <p:nvPr/>
        </p:nvSpPr>
        <p:spPr>
          <a:xfrm>
            <a:off x="3672000" y="1728000"/>
            <a:ext cx="2517840" cy="34200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Concurrent Tasks</a:t>
            </a:r>
            <a:endParaRPr b="0" lang="en-US" sz="2000" strike="noStrike" u="none">
              <a:solidFill>
                <a:srgbClr val="ffffff"/>
              </a:solidFill>
              <a:uFillTx/>
              <a:latin typeface="Arial"/>
            </a:endParaRPr>
          </a:p>
        </p:txBody>
      </p:sp>
      <p:sp>
        <p:nvSpPr>
          <p:cNvPr id="185" name=""/>
          <p:cNvSpPr/>
          <p:nvPr/>
        </p:nvSpPr>
        <p:spPr>
          <a:xfrm>
            <a:off x="457200" y="49212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 </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pic>
        <p:nvPicPr>
          <p:cNvPr id="186" name="" descr=""/>
          <p:cNvPicPr/>
          <p:nvPr/>
        </p:nvPicPr>
        <p:blipFill>
          <a:blip r:embed="rId1"/>
          <a:stretch/>
        </p:blipFill>
        <p:spPr>
          <a:xfrm>
            <a:off x="615960" y="4320000"/>
            <a:ext cx="823320" cy="823320"/>
          </a:xfrm>
          <a:prstGeom prst="rect">
            <a:avLst/>
          </a:prstGeom>
          <a:ln w="0">
            <a:noFill/>
          </a:ln>
        </p:spPr>
      </p:pic>
      <p:grpSp>
        <p:nvGrpSpPr>
          <p:cNvPr id="187" name=""/>
          <p:cNvGrpSpPr/>
          <p:nvPr/>
        </p:nvGrpSpPr>
        <p:grpSpPr>
          <a:xfrm>
            <a:off x="4302000" y="5190840"/>
            <a:ext cx="5260680" cy="1979280"/>
            <a:chOff x="4302000" y="5190840"/>
            <a:chExt cx="5260680" cy="1979280"/>
          </a:xfrm>
        </p:grpSpPr>
        <p:pic>
          <p:nvPicPr>
            <p:cNvPr id="188" name="" descr=""/>
            <p:cNvPicPr/>
            <p:nvPr/>
          </p:nvPicPr>
          <p:blipFill>
            <a:blip r:embed="rId2"/>
            <a:stretch/>
          </p:blipFill>
          <p:spPr>
            <a:xfrm>
              <a:off x="6226560" y="5190840"/>
              <a:ext cx="1413360" cy="1413360"/>
            </a:xfrm>
            <a:prstGeom prst="rect">
              <a:avLst/>
            </a:prstGeom>
            <a:ln w="0">
              <a:noFill/>
            </a:ln>
          </p:spPr>
        </p:pic>
        <p:pic>
          <p:nvPicPr>
            <p:cNvPr id="189" name="" descr=""/>
            <p:cNvPicPr/>
            <p:nvPr/>
          </p:nvPicPr>
          <p:blipFill>
            <a:blip r:embed="rId3"/>
            <a:stretch/>
          </p:blipFill>
          <p:spPr>
            <a:xfrm>
              <a:off x="4302000" y="5247360"/>
              <a:ext cx="1356480" cy="1356840"/>
            </a:xfrm>
            <a:prstGeom prst="rect">
              <a:avLst/>
            </a:prstGeom>
            <a:ln w="0">
              <a:noFill/>
            </a:ln>
          </p:spPr>
        </p:pic>
        <p:pic>
          <p:nvPicPr>
            <p:cNvPr id="190" name="" descr=""/>
            <p:cNvPicPr/>
            <p:nvPr/>
          </p:nvPicPr>
          <p:blipFill>
            <a:blip r:embed="rId4"/>
            <a:stretch/>
          </p:blipFill>
          <p:spPr>
            <a:xfrm>
              <a:off x="8208360" y="5249880"/>
              <a:ext cx="1354320" cy="1354320"/>
            </a:xfrm>
            <a:prstGeom prst="rect">
              <a:avLst/>
            </a:prstGeom>
            <a:ln w="0">
              <a:noFill/>
            </a:ln>
          </p:spPr>
        </p:pic>
        <p:sp>
          <p:nvSpPr>
            <p:cNvPr id="191" name=""/>
            <p:cNvSpPr/>
            <p:nvPr/>
          </p:nvSpPr>
          <p:spPr>
            <a:xfrm>
              <a:off x="764172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2" name=""/>
            <p:cNvSpPr/>
            <p:nvPr/>
          </p:nvSpPr>
          <p:spPr>
            <a:xfrm flipH="1">
              <a:off x="566064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3" name=""/>
            <p:cNvSpPr/>
            <p:nvPr/>
          </p:nvSpPr>
          <p:spPr>
            <a:xfrm>
              <a:off x="5943600" y="6606000"/>
              <a:ext cx="2262240" cy="542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Signal.emit</a:t>
              </a:r>
              <a:endParaRPr b="0" lang="en-US" sz="1800" strike="noStrike" u="none">
                <a:solidFill>
                  <a:srgbClr val="000000"/>
                </a:solidFill>
                <a:uFillTx/>
                <a:latin typeface="Arial"/>
              </a:endParaRPr>
            </a:p>
          </p:txBody>
        </p:sp>
        <p:sp>
          <p:nvSpPr>
            <p:cNvPr id="194" name=""/>
            <p:cNvSpPr/>
            <p:nvPr/>
          </p:nvSpPr>
          <p:spPr>
            <a:xfrm>
              <a:off x="4415040" y="6606000"/>
              <a:ext cx="1130400" cy="56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sp>
          <p:nvSpPr>
            <p:cNvPr id="195" name=""/>
            <p:cNvSpPr/>
            <p:nvPr/>
          </p:nvSpPr>
          <p:spPr>
            <a:xfrm>
              <a:off x="8377560" y="6606000"/>
              <a:ext cx="1130040" cy="56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grpSp>
      <p:pic>
        <p:nvPicPr>
          <p:cNvPr id="196" name="" descr=""/>
          <p:cNvPicPr/>
          <p:nvPr/>
        </p:nvPicPr>
        <p:blipFill>
          <a:blip r:embed="rId5"/>
          <a:stretch/>
        </p:blipFill>
        <p:spPr>
          <a:xfrm>
            <a:off x="4500000" y="4320000"/>
            <a:ext cx="719280" cy="719280"/>
          </a:xfrm>
          <a:prstGeom prst="rect">
            <a:avLst/>
          </a:prstGeom>
          <a:ln w="0">
            <a:noFill/>
          </a:ln>
        </p:spPr>
      </p:pic>
      <p:sp>
        <p:nvSpPr>
          <p:cNvPr id="197" name="PlaceHolder 26"/>
          <p:cNvSpPr/>
          <p:nvPr/>
        </p:nvSpPr>
        <p:spPr>
          <a:xfrm>
            <a:off x="615960" y="2520000"/>
            <a:ext cx="2983320" cy="179928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buClr>
                <a:srgbClr val="000000"/>
              </a:buClr>
              <a:buSzPct val="45000"/>
              <a:buFont typeface="Wingdings" charset="2"/>
              <a:buChar char=""/>
              <a:tabLst>
                <a:tab algn="l" pos="408240"/>
              </a:tabLst>
            </a:pPr>
            <a:r>
              <a:rPr b="0" lang="en-US" sz="2000" strike="noStrike" u="none">
                <a:solidFill>
                  <a:srgbClr val="000000"/>
                </a:solidFill>
                <a:uFillTx/>
                <a:latin typeface="Arial"/>
                <a:ea typeface="DejaVu Sans"/>
              </a:rPr>
              <a:t>Problem</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Multiple modules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complex calls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high coupling</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p:nvPr>
        </p:nvSpPr>
        <p:spPr>
          <a:xfrm>
            <a:off x="432000" y="2229120"/>
            <a:ext cx="9465840" cy="4789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uFillTx/>
                <a:latin typeface="Arial"/>
                <a:ea typeface="Noto Sans SC"/>
              </a:rPr>
              <a:t>System Expansion</a:t>
            </a:r>
            <a:endParaRPr b="0" lang="en-US" sz="28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Database Support: the foundation for data storage and analysis </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Support multiple charging ports for testing: </a:t>
            </a:r>
            <a:br>
              <a:rPr sz="2400"/>
            </a:br>
            <a:r>
              <a:rPr b="0" lang="en-US" sz="2400" strike="noStrike" u="none">
                <a:solidFill>
                  <a:srgbClr val="000000"/>
                </a:solidFill>
                <a:uFillTx/>
                <a:latin typeface="Arial"/>
                <a:ea typeface="Noto Sans SC"/>
              </a:rPr>
              <a:t>dynamically add to the system </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Modular Architecture Design: Easy to combine and expand</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Multi-Platform GUI Control Support: Unified Control </a:t>
            </a:r>
            <a:endParaRPr b="0" lang="en-US" sz="2400" strike="noStrike" u="none">
              <a:solidFill>
                <a:srgbClr val="000000"/>
              </a:solidFill>
              <a:uFillTx/>
              <a:latin typeface="Arial"/>
            </a:endParaRPr>
          </a:p>
        </p:txBody>
      </p:sp>
      <p:sp>
        <p:nvSpPr>
          <p:cNvPr id="199" name=""/>
          <p:cNvSpPr/>
          <p:nvPr/>
        </p:nvSpPr>
        <p:spPr>
          <a:xfrm>
            <a:off x="457200" y="49212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200" name=""/>
          <p:cNvSpPr/>
          <p:nvPr/>
        </p:nvSpPr>
        <p:spPr>
          <a:xfrm>
            <a:off x="432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201" name=""/>
          <p:cNvSpPr/>
          <p:nvPr/>
        </p:nvSpPr>
        <p:spPr>
          <a:xfrm>
            <a:off x="6984360" y="1728360"/>
            <a:ext cx="2517840" cy="34200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Expansion</a:t>
            </a:r>
            <a:endParaRPr b="0" lang="en-US" sz="2000" strike="noStrike" u="none">
              <a:solidFill>
                <a:srgbClr val="ffffff"/>
              </a:solidFill>
              <a:uFillTx/>
              <a:latin typeface="Arial"/>
            </a:endParaRPr>
          </a:p>
        </p:txBody>
      </p:sp>
      <p:sp>
        <p:nvSpPr>
          <p:cNvPr id="202" name=""/>
          <p:cNvSpPr/>
          <p:nvPr/>
        </p:nvSpPr>
        <p:spPr>
          <a:xfrm>
            <a:off x="3672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203" name="" descr=""/>
          <p:cNvPicPr/>
          <p:nvPr/>
        </p:nvPicPr>
        <p:blipFill>
          <a:blip r:embed="rId1"/>
          <a:stretch/>
        </p:blipFill>
        <p:spPr>
          <a:xfrm>
            <a:off x="180000" y="3919320"/>
            <a:ext cx="759240" cy="759240"/>
          </a:xfrm>
          <a:prstGeom prst="rect">
            <a:avLst/>
          </a:prstGeom>
          <a:ln w="0">
            <a:noFill/>
          </a:ln>
        </p:spPr>
      </p:pic>
      <p:pic>
        <p:nvPicPr>
          <p:cNvPr id="204" name="" descr=""/>
          <p:cNvPicPr/>
          <p:nvPr/>
        </p:nvPicPr>
        <p:blipFill>
          <a:blip r:embed="rId2"/>
          <a:stretch/>
        </p:blipFill>
        <p:spPr>
          <a:xfrm>
            <a:off x="180000" y="2880000"/>
            <a:ext cx="718560" cy="718560"/>
          </a:xfrm>
          <a:prstGeom prst="rect">
            <a:avLst/>
          </a:prstGeom>
          <a:ln w="0">
            <a:noFill/>
          </a:ln>
        </p:spPr>
      </p:pic>
      <p:pic>
        <p:nvPicPr>
          <p:cNvPr id="205" name="" descr=""/>
          <p:cNvPicPr/>
          <p:nvPr/>
        </p:nvPicPr>
        <p:blipFill>
          <a:blip r:embed="rId3"/>
          <a:stretch/>
        </p:blipFill>
        <p:spPr>
          <a:xfrm>
            <a:off x="180000" y="5040000"/>
            <a:ext cx="718560" cy="718560"/>
          </a:xfrm>
          <a:prstGeom prst="rect">
            <a:avLst/>
          </a:prstGeom>
          <a:ln w="0">
            <a:noFill/>
          </a:ln>
        </p:spPr>
      </p:pic>
      <p:pic>
        <p:nvPicPr>
          <p:cNvPr id="206" name="" descr=""/>
          <p:cNvPicPr/>
          <p:nvPr/>
        </p:nvPicPr>
        <p:blipFill>
          <a:blip r:embed="rId4"/>
          <a:stretch/>
        </p:blipFill>
        <p:spPr>
          <a:xfrm>
            <a:off x="180000" y="6012000"/>
            <a:ext cx="718560" cy="7185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 descr=""/>
          <p:cNvPicPr/>
          <p:nvPr/>
        </p:nvPicPr>
        <p:blipFill>
          <a:blip r:embed="rId1"/>
          <a:stretch/>
        </p:blipFill>
        <p:spPr>
          <a:xfrm>
            <a:off x="360" y="1871280"/>
            <a:ext cx="10078200" cy="5037840"/>
          </a:xfrm>
          <a:prstGeom prst="rect">
            <a:avLst/>
          </a:prstGeom>
          <a:ln w="0">
            <a:noFill/>
          </a:ln>
        </p:spPr>
      </p:pic>
      <p:sp>
        <p:nvSpPr>
          <p:cNvPr id="208" name=""/>
          <p:cNvSpPr/>
          <p:nvPr/>
        </p:nvSpPr>
        <p:spPr>
          <a:xfrm>
            <a:off x="457200" y="49248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Charge Point</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 descr=""/>
          <p:cNvPicPr/>
          <p:nvPr/>
        </p:nvPicPr>
        <p:blipFill>
          <a:blip r:embed="rId1"/>
          <a:stretch/>
        </p:blipFill>
        <p:spPr>
          <a:xfrm>
            <a:off x="360" y="1956240"/>
            <a:ext cx="10078200" cy="3438360"/>
          </a:xfrm>
          <a:prstGeom prst="rect">
            <a:avLst/>
          </a:prstGeom>
          <a:ln w="0">
            <a:noFill/>
          </a:ln>
        </p:spPr>
      </p:pic>
      <p:sp>
        <p:nvSpPr>
          <p:cNvPr id="210" name=""/>
          <p:cNvSpPr/>
          <p:nvPr/>
        </p:nvSpPr>
        <p:spPr>
          <a:xfrm>
            <a:off x="457200" y="49248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Project</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3"/>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Charge modes</a:t>
            </a:r>
            <a:endParaRPr b="0" lang="en-US" sz="3600" strike="noStrike" u="none">
              <a:solidFill>
                <a:srgbClr val="000000"/>
              </a:solidFill>
              <a:uFillTx/>
              <a:latin typeface="Arial"/>
            </a:endParaRPr>
          </a:p>
        </p:txBody>
      </p:sp>
      <p:sp>
        <p:nvSpPr>
          <p:cNvPr id="212" name="矩形 2"/>
          <p:cNvSpPr/>
          <p:nvPr/>
        </p:nvSpPr>
        <p:spPr>
          <a:xfrm>
            <a:off x="600840" y="2603880"/>
            <a:ext cx="2846520" cy="367380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Stop</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Buttons on the charge pile or website</a:t>
            </a:r>
            <a:endParaRPr b="0" lang="en-US" sz="1800" strike="noStrike" u="none">
              <a:solidFill>
                <a:srgbClr val="000000"/>
              </a:solidFill>
              <a:uFillTx/>
              <a:latin typeface="Arial"/>
            </a:endParaRPr>
          </a:p>
        </p:txBody>
      </p:sp>
      <p:sp>
        <p:nvSpPr>
          <p:cNvPr id="213" name="矩形: 圆角 7"/>
          <p:cNvSpPr/>
          <p:nvPr/>
        </p:nvSpPr>
        <p:spPr>
          <a:xfrm>
            <a:off x="1114560" y="2229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Direct charging</a:t>
            </a:r>
            <a:endParaRPr b="0" lang="en-US" sz="1800" strike="noStrike" u="none">
              <a:solidFill>
                <a:srgbClr val="ffffff"/>
              </a:solidFill>
              <a:uFillTx/>
              <a:latin typeface="Arial"/>
            </a:endParaRPr>
          </a:p>
        </p:txBody>
      </p:sp>
      <p:sp>
        <p:nvSpPr>
          <p:cNvPr id="214" name="矩形 8"/>
          <p:cNvSpPr/>
          <p:nvPr/>
        </p:nvSpPr>
        <p:spPr>
          <a:xfrm>
            <a:off x="3601080" y="2603880"/>
            <a:ext cx="2846520" cy="367380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Charge according to the uploaded schedule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 time, power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215" name="矩形: 圆角 8"/>
          <p:cNvSpPr/>
          <p:nvPr/>
        </p:nvSpPr>
        <p:spPr>
          <a:xfrm>
            <a:off x="4114800" y="2229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Manual schedule</a:t>
            </a:r>
            <a:endParaRPr b="0" lang="en-US" sz="1800" strike="noStrike" u="none">
              <a:solidFill>
                <a:srgbClr val="ffffff"/>
              </a:solidFill>
              <a:uFillTx/>
              <a:latin typeface="Arial"/>
            </a:endParaRPr>
          </a:p>
        </p:txBody>
      </p:sp>
      <p:sp>
        <p:nvSpPr>
          <p:cNvPr id="216" name="矩形 9"/>
          <p:cNvSpPr/>
          <p:nvPr/>
        </p:nvSpPr>
        <p:spPr>
          <a:xfrm>
            <a:off x="6600960" y="2603880"/>
            <a:ext cx="2846520" cy="367380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The schedule is generated by the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Calibration of the charging plan periodically </a:t>
            </a:r>
            <a:endParaRPr b="0" lang="en-US" sz="1800" strike="noStrike" u="none">
              <a:solidFill>
                <a:srgbClr val="000000"/>
              </a:solidFill>
              <a:uFillTx/>
              <a:latin typeface="Arial"/>
            </a:endParaRPr>
          </a:p>
        </p:txBody>
      </p:sp>
      <p:sp>
        <p:nvSpPr>
          <p:cNvPr id="217" name="矩形: 圆角 9"/>
          <p:cNvSpPr/>
          <p:nvPr/>
        </p:nvSpPr>
        <p:spPr>
          <a:xfrm>
            <a:off x="7115040" y="2229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Dynamic adjustment</a:t>
            </a:r>
            <a:endParaRPr b="0" lang="en-US" sz="1800" strike="noStrike" u="none">
              <a:solidFill>
                <a:srgbClr val="ffffff"/>
              </a:solidFill>
              <a:uFillTx/>
              <a:latin typeface="Arial"/>
            </a:endParaRPr>
          </a:p>
        </p:txBody>
      </p:sp>
      <p:pic>
        <p:nvPicPr>
          <p:cNvPr id="218" name="图片 15" descr=""/>
          <p:cNvPicPr/>
          <p:nvPr/>
        </p:nvPicPr>
        <p:blipFill>
          <a:blip r:embed="rId1"/>
          <a:stretch/>
        </p:blipFill>
        <p:spPr>
          <a:xfrm>
            <a:off x="2152440" y="5501520"/>
            <a:ext cx="1143000" cy="549720"/>
          </a:xfrm>
          <a:prstGeom prst="rect">
            <a:avLst/>
          </a:prstGeom>
          <a:ln w="0">
            <a:noFill/>
          </a:ln>
        </p:spPr>
      </p:pic>
      <p:pic>
        <p:nvPicPr>
          <p:cNvPr id="219" name="图片 19" descr=""/>
          <p:cNvPicPr/>
          <p:nvPr/>
        </p:nvPicPr>
        <p:blipFill>
          <a:blip r:embed="rId2"/>
          <a:stretch/>
        </p:blipFill>
        <p:spPr>
          <a:xfrm>
            <a:off x="5445000" y="5205600"/>
            <a:ext cx="1002600" cy="1002600"/>
          </a:xfrm>
          <a:prstGeom prst="rect">
            <a:avLst/>
          </a:prstGeom>
          <a:ln w="0">
            <a:noFill/>
          </a:ln>
        </p:spPr>
      </p:pic>
      <p:pic>
        <p:nvPicPr>
          <p:cNvPr id="220" name="图片 21" descr=""/>
          <p:cNvPicPr/>
          <p:nvPr/>
        </p:nvPicPr>
        <p:blipFill>
          <a:blip r:embed="rId3"/>
          <a:stretch/>
        </p:blipFill>
        <p:spPr>
          <a:xfrm>
            <a:off x="8410320" y="5244480"/>
            <a:ext cx="976680" cy="9637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4"/>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Detailed charging steps</a:t>
            </a:r>
            <a:endParaRPr b="0" lang="en-US" sz="3600" strike="noStrike" u="none">
              <a:solidFill>
                <a:srgbClr val="000000"/>
              </a:solidFill>
              <a:uFillTx/>
              <a:latin typeface="Arial"/>
            </a:endParaRPr>
          </a:p>
        </p:txBody>
      </p:sp>
      <p:sp>
        <p:nvSpPr>
          <p:cNvPr id="222" name="矩形: 圆角 1"/>
          <p:cNvSpPr/>
          <p:nvPr/>
        </p:nvSpPr>
        <p:spPr>
          <a:xfrm>
            <a:off x="8045640" y="2072520"/>
            <a:ext cx="1619640" cy="70416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Charging ends </a:t>
            </a:r>
            <a:endParaRPr b="0" lang="en-US" sz="1800" strike="noStrike" u="none">
              <a:solidFill>
                <a:srgbClr val="ffffff"/>
              </a:solidFill>
              <a:uFillTx/>
              <a:latin typeface="Arial"/>
            </a:endParaRPr>
          </a:p>
        </p:txBody>
      </p:sp>
      <p:sp>
        <p:nvSpPr>
          <p:cNvPr id="223" name="矩形: 圆角 2"/>
          <p:cNvSpPr/>
          <p:nvPr/>
        </p:nvSpPr>
        <p:spPr>
          <a:xfrm>
            <a:off x="308880" y="2682360"/>
            <a:ext cx="1688400" cy="277704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 is present</a:t>
            </a:r>
            <a:endParaRPr b="0" lang="en-US" sz="1800" strike="noStrike" u="none">
              <a:solidFill>
                <a:srgbClr val="000000"/>
              </a:solidFill>
              <a:uFillTx/>
              <a:latin typeface="Arial"/>
            </a:endParaRPr>
          </a:p>
        </p:txBody>
      </p:sp>
      <p:sp>
        <p:nvSpPr>
          <p:cNvPr id="224" name="矩形: 圆角 3"/>
          <p:cNvSpPr/>
          <p:nvPr/>
        </p:nvSpPr>
        <p:spPr>
          <a:xfrm>
            <a:off x="2116080" y="2796480"/>
            <a:ext cx="1888560" cy="26625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Check: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Vehicle,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Shelly,  applicable plan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p:txBody>
      </p:sp>
      <p:sp>
        <p:nvSpPr>
          <p:cNvPr id="225" name="矩形: 圆角 10"/>
          <p:cNvSpPr/>
          <p:nvPr/>
        </p:nvSpPr>
        <p:spPr>
          <a:xfrm>
            <a:off x="2255400" y="6062040"/>
            <a:ext cx="1609920" cy="695880"/>
          </a:xfrm>
          <a:prstGeom prst="roundRect">
            <a:avLst>
              <a:gd name="adj" fmla="val 16667"/>
            </a:avLst>
          </a:prstGeom>
          <a:solidFill>
            <a:srgbClr val="c9211e"/>
          </a:solidFill>
          <a:ln>
            <a:noFill/>
          </a:ln>
        </p:spPr>
        <p:style>
          <a:lnRef idx="3">
            <a:schemeClr val="lt1"/>
          </a:lnRef>
          <a:fillRef idx="1">
            <a:schemeClr val="accent6"/>
          </a:fillRef>
          <a:effectRef idx="1">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ERROR</a:t>
            </a:r>
            <a:endParaRPr b="0" lang="en-US" sz="1800" strike="noStrike" u="none">
              <a:solidFill>
                <a:srgbClr val="ffffff"/>
              </a:solidFill>
              <a:uFillTx/>
              <a:latin typeface="Arial"/>
            </a:endParaRPr>
          </a:p>
        </p:txBody>
      </p:sp>
      <p:sp>
        <p:nvSpPr>
          <p:cNvPr id="226" name="矩形: 圆角 11"/>
          <p:cNvSpPr/>
          <p:nvPr/>
        </p:nvSpPr>
        <p:spPr>
          <a:xfrm>
            <a:off x="6136200" y="2682360"/>
            <a:ext cx="1726560" cy="277704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Max. current to EVSE</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Calibration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Polling-EVSE, Shelly</a:t>
            </a:r>
            <a:endParaRPr b="0" lang="en-US" sz="1800" strike="noStrike" u="none">
              <a:solidFill>
                <a:srgbClr val="000000"/>
              </a:solidFill>
              <a:uFillTx/>
              <a:latin typeface="Arial"/>
            </a:endParaRPr>
          </a:p>
        </p:txBody>
      </p:sp>
      <p:sp>
        <p:nvSpPr>
          <p:cNvPr id="227" name="矩形: 圆角 12"/>
          <p:cNvSpPr/>
          <p:nvPr/>
        </p:nvSpPr>
        <p:spPr>
          <a:xfrm>
            <a:off x="4123440" y="2682360"/>
            <a:ext cx="1842480" cy="277704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Latch plug</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Optimizer generates the  plan</a:t>
            </a:r>
            <a:endParaRPr b="0" lang="en-US" sz="1800" strike="noStrike" u="none">
              <a:solidFill>
                <a:srgbClr val="000000"/>
              </a:solidFill>
              <a:uFillTx/>
              <a:latin typeface="Arial"/>
            </a:endParaRPr>
          </a:p>
        </p:txBody>
      </p:sp>
      <p:sp>
        <p:nvSpPr>
          <p:cNvPr id="228" name="矩形: 圆角 14"/>
          <p:cNvSpPr/>
          <p:nvPr/>
        </p:nvSpPr>
        <p:spPr>
          <a:xfrm>
            <a:off x="4077000" y="2072520"/>
            <a:ext cx="1888560" cy="70416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Before charging </a:t>
            </a:r>
            <a:endParaRPr b="0" lang="en-US" sz="1800" strike="noStrike" u="none">
              <a:solidFill>
                <a:srgbClr val="ffffff"/>
              </a:solidFill>
              <a:uFillTx/>
              <a:latin typeface="Arial"/>
            </a:endParaRPr>
          </a:p>
        </p:txBody>
      </p:sp>
      <p:sp>
        <p:nvSpPr>
          <p:cNvPr id="229" name="矩形: 圆角 16"/>
          <p:cNvSpPr/>
          <p:nvPr/>
        </p:nvSpPr>
        <p:spPr>
          <a:xfrm>
            <a:off x="308880" y="2073240"/>
            <a:ext cx="1688400" cy="70416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Plug in the charge plug </a:t>
            </a:r>
            <a:endParaRPr b="0" lang="en-US" sz="1800" strike="noStrike" u="none">
              <a:solidFill>
                <a:srgbClr val="ffffff"/>
              </a:solidFill>
              <a:uFillTx/>
              <a:latin typeface="Arial"/>
            </a:endParaRPr>
          </a:p>
        </p:txBody>
      </p:sp>
      <p:sp>
        <p:nvSpPr>
          <p:cNvPr id="230" name="矩形: 圆角 17"/>
          <p:cNvSpPr/>
          <p:nvPr/>
        </p:nvSpPr>
        <p:spPr>
          <a:xfrm>
            <a:off x="2093040" y="2072520"/>
            <a:ext cx="1888560" cy="8524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Select the charge mode and start </a:t>
            </a:r>
            <a:endParaRPr b="0" lang="en-US" sz="1800" strike="noStrike" u="none">
              <a:solidFill>
                <a:srgbClr val="ffffff"/>
              </a:solidFill>
              <a:uFillTx/>
              <a:latin typeface="Arial"/>
            </a:endParaRPr>
          </a:p>
        </p:txBody>
      </p:sp>
      <p:sp>
        <p:nvSpPr>
          <p:cNvPr id="231" name="矩形: 圆角 18"/>
          <p:cNvSpPr/>
          <p:nvPr/>
        </p:nvSpPr>
        <p:spPr>
          <a:xfrm>
            <a:off x="6136200" y="2091240"/>
            <a:ext cx="1726560" cy="70416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In charging </a:t>
            </a:r>
            <a:endParaRPr b="0" lang="en-US" sz="1800" strike="noStrike" u="none">
              <a:solidFill>
                <a:srgbClr val="ffffff"/>
              </a:solidFill>
              <a:uFillTx/>
              <a:latin typeface="Arial"/>
            </a:endParaRPr>
          </a:p>
        </p:txBody>
      </p:sp>
      <p:sp>
        <p:nvSpPr>
          <p:cNvPr id="232" name="矩形: 圆角 19"/>
          <p:cNvSpPr/>
          <p:nvPr/>
        </p:nvSpPr>
        <p:spPr>
          <a:xfrm>
            <a:off x="8045640" y="2682360"/>
            <a:ext cx="1619640" cy="277704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Unlatch</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Clear data</a:t>
            </a:r>
            <a:endParaRPr b="0" lang="en-US" sz="1800" strike="noStrike" u="none">
              <a:solidFill>
                <a:srgbClr val="000000"/>
              </a:solidFill>
              <a:uFillTx/>
              <a:latin typeface="Arial"/>
            </a:endParaRPr>
          </a:p>
        </p:txBody>
      </p:sp>
      <p:cxnSp>
        <p:nvCxnSpPr>
          <p:cNvPr id="233" name="直接箭头连接符 2"/>
          <p:cNvCxnSpPr>
            <a:stCxn id="224" idx="2"/>
            <a:endCxn id="225" idx="0"/>
          </p:cNvCxnSpPr>
          <p:nvPr/>
        </p:nvCxnSpPr>
        <p:spPr>
          <a:xfrm>
            <a:off x="3060360" y="5459040"/>
            <a:ext cx="360" cy="603360"/>
          </a:xfrm>
          <a:prstGeom prst="straightConnector1">
            <a:avLst/>
          </a:prstGeom>
          <a:ln w="28575">
            <a:solidFill>
              <a:srgbClr val="c9211e"/>
            </a:solidFill>
            <a:round/>
            <a:tailEnd len="med" type="triangle" w="med"/>
          </a:ln>
        </p:spPr>
      </p:cxnSp>
      <p:sp>
        <p:nvSpPr>
          <p:cNvPr id="234" name="文本框 16"/>
          <p:cNvSpPr/>
          <p:nvPr/>
        </p:nvSpPr>
        <p:spPr>
          <a:xfrm>
            <a:off x="3065400" y="5576400"/>
            <a:ext cx="75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If not </a:t>
            </a:r>
            <a:endParaRPr b="0" lang="en-US" sz="1800" strike="noStrike" u="none">
              <a:solidFill>
                <a:srgbClr val="000000"/>
              </a:solidFill>
              <a:uFillTx/>
              <a:latin typeface="Arial"/>
            </a:endParaRPr>
          </a:p>
        </p:txBody>
      </p:sp>
      <p:cxnSp>
        <p:nvCxnSpPr>
          <p:cNvPr id="235" name="连接符: 肘形 2"/>
          <p:cNvCxnSpPr>
            <a:stCxn id="226" idx="2"/>
            <a:endCxn id="225" idx="3"/>
          </p:cNvCxnSpPr>
          <p:nvPr/>
        </p:nvCxnSpPr>
        <p:spPr>
          <a:xfrm rot="5400000">
            <a:off x="4957200" y="4367520"/>
            <a:ext cx="950760" cy="3134520"/>
          </a:xfrm>
          <a:prstGeom prst="bentConnector2">
            <a:avLst/>
          </a:prstGeom>
          <a:ln w="28575">
            <a:solidFill>
              <a:srgbClr val="c9211e"/>
            </a:solidFill>
            <a:round/>
            <a:tailEnd len="med" type="triangle" w="med"/>
          </a:ln>
        </p:spPr>
      </p:cxnSp>
      <p:sp>
        <p:nvSpPr>
          <p:cNvPr id="236" name="文本框 17"/>
          <p:cNvSpPr/>
          <p:nvPr/>
        </p:nvSpPr>
        <p:spPr>
          <a:xfrm>
            <a:off x="5062320" y="6077880"/>
            <a:ext cx="1920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Hardware failure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5"/>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238" name="矩形 1"/>
          <p:cNvSpPr/>
          <p:nvPr/>
        </p:nvSpPr>
        <p:spPr>
          <a:xfrm>
            <a:off x="2671200" y="2764440"/>
            <a:ext cx="10886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39" name="矩形 28"/>
          <p:cNvSpPr/>
          <p:nvPr/>
        </p:nvSpPr>
        <p:spPr>
          <a:xfrm>
            <a:off x="2666160" y="3512160"/>
            <a:ext cx="10994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40" name="矩形 29"/>
          <p:cNvSpPr/>
          <p:nvPr/>
        </p:nvSpPr>
        <p:spPr>
          <a:xfrm>
            <a:off x="1555200" y="5032080"/>
            <a:ext cx="1071720" cy="922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41" name="矩形 30"/>
          <p:cNvSpPr/>
          <p:nvPr/>
        </p:nvSpPr>
        <p:spPr>
          <a:xfrm>
            <a:off x="2661480" y="4313880"/>
            <a:ext cx="110412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42" name="矩形 31"/>
          <p:cNvSpPr/>
          <p:nvPr/>
        </p:nvSpPr>
        <p:spPr>
          <a:xfrm>
            <a:off x="1536120" y="2860560"/>
            <a:ext cx="1084680" cy="2073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3" name="矩形 32"/>
          <p:cNvSpPr/>
          <p:nvPr/>
        </p:nvSpPr>
        <p:spPr>
          <a:xfrm>
            <a:off x="1555200" y="4357440"/>
            <a:ext cx="1071720" cy="243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4" name="矩形 33"/>
          <p:cNvSpPr/>
          <p:nvPr/>
        </p:nvSpPr>
        <p:spPr>
          <a:xfrm>
            <a:off x="1536120" y="3421800"/>
            <a:ext cx="1109880" cy="6210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45" name="矩形 34"/>
          <p:cNvSpPr/>
          <p:nvPr/>
        </p:nvSpPr>
        <p:spPr>
          <a:xfrm>
            <a:off x="2661480" y="5034240"/>
            <a:ext cx="1136160" cy="913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46" name="文本框 18"/>
          <p:cNvSpPr/>
          <p:nvPr/>
        </p:nvSpPr>
        <p:spPr>
          <a:xfrm>
            <a:off x="383040" y="257148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247" name="文本框 19"/>
          <p:cNvSpPr/>
          <p:nvPr/>
        </p:nvSpPr>
        <p:spPr>
          <a:xfrm>
            <a:off x="383040" y="342792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248" name="文本框 20"/>
          <p:cNvSpPr/>
          <p:nvPr/>
        </p:nvSpPr>
        <p:spPr>
          <a:xfrm>
            <a:off x="383040" y="428400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249" name="文本框 21"/>
          <p:cNvSpPr/>
          <p:nvPr/>
        </p:nvSpPr>
        <p:spPr>
          <a:xfrm>
            <a:off x="331920" y="4909320"/>
            <a:ext cx="111204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250" name="左大括号 5"/>
          <p:cNvSpPr/>
          <p:nvPr/>
        </p:nvSpPr>
        <p:spPr>
          <a:xfrm rot="16200000">
            <a:off x="1962720" y="5702760"/>
            <a:ext cx="264960" cy="105120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51" name="左大括号 6"/>
          <p:cNvSpPr/>
          <p:nvPr/>
        </p:nvSpPr>
        <p:spPr>
          <a:xfrm rot="16200000">
            <a:off x="3096000" y="5670720"/>
            <a:ext cx="255600" cy="110556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52" name="文本框 22"/>
          <p:cNvSpPr/>
          <p:nvPr/>
        </p:nvSpPr>
        <p:spPr>
          <a:xfrm>
            <a:off x="1640160" y="6360840"/>
            <a:ext cx="931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3" name="文本框 23"/>
          <p:cNvSpPr/>
          <p:nvPr/>
        </p:nvSpPr>
        <p:spPr>
          <a:xfrm>
            <a:off x="2752560" y="6368040"/>
            <a:ext cx="975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4" name="云形 3"/>
          <p:cNvSpPr/>
          <p:nvPr/>
        </p:nvSpPr>
        <p:spPr>
          <a:xfrm>
            <a:off x="4103640" y="1675800"/>
            <a:ext cx="1871640" cy="284256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System response delay</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Network delay</a:t>
            </a:r>
            <a:endParaRPr b="0" lang="en-US" sz="1800" strike="noStrike" u="none">
              <a:solidFill>
                <a:srgbClr val="000000"/>
              </a:solidFill>
              <a:uFillTx/>
              <a:latin typeface="Arial"/>
            </a:endParaRPr>
          </a:p>
        </p:txBody>
      </p:sp>
      <p:sp>
        <p:nvSpPr>
          <p:cNvPr id="255" name="云形 4"/>
          <p:cNvSpPr/>
          <p:nvPr/>
        </p:nvSpPr>
        <p:spPr>
          <a:xfrm>
            <a:off x="5778720" y="3446280"/>
            <a:ext cx="1132920" cy="57312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256" name="矩形 35"/>
          <p:cNvSpPr/>
          <p:nvPr/>
        </p:nvSpPr>
        <p:spPr>
          <a:xfrm>
            <a:off x="6928920" y="5037480"/>
            <a:ext cx="584280" cy="922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7" name="矩形 36"/>
          <p:cNvSpPr/>
          <p:nvPr/>
        </p:nvSpPr>
        <p:spPr>
          <a:xfrm>
            <a:off x="8008560" y="5039640"/>
            <a:ext cx="660600" cy="913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8" name="左大括号 7"/>
          <p:cNvSpPr/>
          <p:nvPr/>
        </p:nvSpPr>
        <p:spPr>
          <a:xfrm rot="16200000">
            <a:off x="6855120" y="5681880"/>
            <a:ext cx="243720" cy="10717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59" name="左大括号 8"/>
          <p:cNvSpPr/>
          <p:nvPr/>
        </p:nvSpPr>
        <p:spPr>
          <a:xfrm rot="16200000">
            <a:off x="7998120" y="5678280"/>
            <a:ext cx="236520" cy="110556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60" name="文本框 35"/>
          <p:cNvSpPr/>
          <p:nvPr/>
        </p:nvSpPr>
        <p:spPr>
          <a:xfrm>
            <a:off x="6552360" y="6325560"/>
            <a:ext cx="931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61" name="文本框 36"/>
          <p:cNvSpPr/>
          <p:nvPr/>
        </p:nvSpPr>
        <p:spPr>
          <a:xfrm>
            <a:off x="7664760" y="6332760"/>
            <a:ext cx="975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62" name="矩形 37"/>
          <p:cNvSpPr/>
          <p:nvPr/>
        </p:nvSpPr>
        <p:spPr>
          <a:xfrm>
            <a:off x="7514280" y="2764440"/>
            <a:ext cx="10886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3" name="矩形 38"/>
          <p:cNvSpPr/>
          <p:nvPr/>
        </p:nvSpPr>
        <p:spPr>
          <a:xfrm>
            <a:off x="8008560" y="3544560"/>
            <a:ext cx="10994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4" name="矩形 39"/>
          <p:cNvSpPr/>
          <p:nvPr/>
        </p:nvSpPr>
        <p:spPr>
          <a:xfrm>
            <a:off x="7533000" y="4272480"/>
            <a:ext cx="110412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5" name="矩形 40"/>
          <p:cNvSpPr/>
          <p:nvPr/>
        </p:nvSpPr>
        <p:spPr>
          <a:xfrm>
            <a:off x="6440400" y="2860560"/>
            <a:ext cx="1053720" cy="2048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6" name="矩形 41"/>
          <p:cNvSpPr/>
          <p:nvPr/>
        </p:nvSpPr>
        <p:spPr>
          <a:xfrm>
            <a:off x="6447240" y="4357440"/>
            <a:ext cx="1065960" cy="243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7" name="矩形 42"/>
          <p:cNvSpPr/>
          <p:nvPr/>
        </p:nvSpPr>
        <p:spPr>
          <a:xfrm>
            <a:off x="6928920" y="3421800"/>
            <a:ext cx="1046880" cy="6210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68" name="矩形 43"/>
          <p:cNvSpPr/>
          <p:nvPr/>
        </p:nvSpPr>
        <p:spPr>
          <a:xfrm>
            <a:off x="6441120" y="5535000"/>
            <a:ext cx="483480" cy="41940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9" name="矩形 44"/>
          <p:cNvSpPr/>
          <p:nvPr/>
        </p:nvSpPr>
        <p:spPr>
          <a:xfrm>
            <a:off x="7533000" y="4842000"/>
            <a:ext cx="442440" cy="111600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矩形 70"/>
          <p:cNvSpPr/>
          <p:nvPr/>
        </p:nvSpPr>
        <p:spPr>
          <a:xfrm>
            <a:off x="4498920" y="5202000"/>
            <a:ext cx="4424760" cy="455040"/>
          </a:xfrm>
          <a:prstGeom prst="rect">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 after truncation</a:t>
            </a:r>
            <a:endParaRPr b="0" lang="en-US" sz="1800" strike="noStrike" u="none">
              <a:solidFill>
                <a:srgbClr val="ffffff"/>
              </a:solidFill>
              <a:uFillTx/>
              <a:latin typeface="Arial"/>
            </a:endParaRPr>
          </a:p>
        </p:txBody>
      </p:sp>
      <p:sp>
        <p:nvSpPr>
          <p:cNvPr id="271" name="矩形 10"/>
          <p:cNvSpPr/>
          <p:nvPr/>
        </p:nvSpPr>
        <p:spPr>
          <a:xfrm>
            <a:off x="1704600" y="3145320"/>
            <a:ext cx="3574080" cy="45504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72" name="矩形 11"/>
          <p:cNvSpPr/>
          <p:nvPr/>
        </p:nvSpPr>
        <p:spPr>
          <a:xfrm>
            <a:off x="5349240" y="3155400"/>
            <a:ext cx="3574080" cy="45504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sp>
        <p:nvSpPr>
          <p:cNvPr id="273" name="PlaceHolder 16"/>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cxnSp>
        <p:nvCxnSpPr>
          <p:cNvPr id="274" name="直接箭头连接符 1"/>
          <p:cNvCxnSpPr/>
          <p:nvPr/>
        </p:nvCxnSpPr>
        <p:spPr>
          <a:xfrm>
            <a:off x="1106280" y="3611520"/>
            <a:ext cx="7910640" cy="1080"/>
          </a:xfrm>
          <a:prstGeom prst="straightConnector1">
            <a:avLst/>
          </a:prstGeom>
          <a:ln w="38100">
            <a:solidFill>
              <a:srgbClr val="000000"/>
            </a:solidFill>
            <a:round/>
            <a:tailEnd len="med" type="triangle" w="med"/>
          </a:ln>
        </p:spPr>
      </p:cxnSp>
      <p:sp>
        <p:nvSpPr>
          <p:cNvPr id="275" name="文本框 37"/>
          <p:cNvSpPr/>
          <p:nvPr/>
        </p:nvSpPr>
        <p:spPr>
          <a:xfrm>
            <a:off x="8800560" y="3611880"/>
            <a:ext cx="680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76" name="直接箭头连接符 8"/>
          <p:cNvCxnSpPr/>
          <p:nvPr/>
        </p:nvCxnSpPr>
        <p:spPr>
          <a:xfrm>
            <a:off x="4498560" y="2781360"/>
            <a:ext cx="1080" cy="749160"/>
          </a:xfrm>
          <a:prstGeom prst="straightConnector1">
            <a:avLst/>
          </a:prstGeom>
          <a:ln w="19050">
            <a:solidFill>
              <a:srgbClr val="000000"/>
            </a:solidFill>
            <a:round/>
            <a:tailEnd len="med" type="triangle" w="med"/>
          </a:ln>
        </p:spPr>
      </p:cxnSp>
      <p:sp>
        <p:nvSpPr>
          <p:cNvPr id="277" name="文本框 38"/>
          <p:cNvSpPr/>
          <p:nvPr/>
        </p:nvSpPr>
        <p:spPr>
          <a:xfrm>
            <a:off x="4158000" y="2227680"/>
            <a:ext cx="6375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cxnSp>
        <p:nvCxnSpPr>
          <p:cNvPr id="278" name="直接箭头连接符 9"/>
          <p:cNvCxnSpPr/>
          <p:nvPr/>
        </p:nvCxnSpPr>
        <p:spPr>
          <a:xfrm>
            <a:off x="5339880" y="2651040"/>
            <a:ext cx="1080" cy="961560"/>
          </a:xfrm>
          <a:prstGeom prst="straightConnector1">
            <a:avLst/>
          </a:prstGeom>
          <a:ln w="0">
            <a:solidFill>
              <a:srgbClr val="000000"/>
            </a:solidFill>
            <a:tailEnd len="med" type="triangle" w="med"/>
          </a:ln>
        </p:spPr>
      </p:cxnSp>
      <p:sp>
        <p:nvSpPr>
          <p:cNvPr id="279" name="箭头: 手杖形 3"/>
          <p:cNvSpPr/>
          <p:nvPr/>
        </p:nvSpPr>
        <p:spPr>
          <a:xfrm>
            <a:off x="3465720" y="1828800"/>
            <a:ext cx="1105200" cy="46512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80" name="文本框 39"/>
          <p:cNvSpPr/>
          <p:nvPr/>
        </p:nvSpPr>
        <p:spPr>
          <a:xfrm>
            <a:off x="838080" y="1665000"/>
            <a:ext cx="259452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81" name="文本框 40"/>
          <p:cNvSpPr/>
          <p:nvPr/>
        </p:nvSpPr>
        <p:spPr>
          <a:xfrm>
            <a:off x="5298120" y="2550240"/>
            <a:ext cx="37378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is in future</a:t>
            </a:r>
            <a:endParaRPr b="0" lang="en-US" sz="1800" strike="noStrike" u="none">
              <a:solidFill>
                <a:srgbClr val="000000"/>
              </a:solidFill>
              <a:uFillTx/>
              <a:latin typeface="Arial"/>
            </a:endParaRPr>
          </a:p>
        </p:txBody>
      </p:sp>
      <p:sp>
        <p:nvSpPr>
          <p:cNvPr id="282" name="矩形 12"/>
          <p:cNvSpPr/>
          <p:nvPr/>
        </p:nvSpPr>
        <p:spPr>
          <a:xfrm>
            <a:off x="1658880" y="5202000"/>
            <a:ext cx="2817360" cy="45504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83" name="矩形 13"/>
          <p:cNvSpPr/>
          <p:nvPr/>
        </p:nvSpPr>
        <p:spPr>
          <a:xfrm>
            <a:off x="3684960" y="5690880"/>
            <a:ext cx="5238360" cy="45504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cxnSp>
        <p:nvCxnSpPr>
          <p:cNvPr id="284" name="直接箭头连接符 10"/>
          <p:cNvCxnSpPr/>
          <p:nvPr/>
        </p:nvCxnSpPr>
        <p:spPr>
          <a:xfrm>
            <a:off x="1060560" y="5668200"/>
            <a:ext cx="7910640" cy="1080"/>
          </a:xfrm>
          <a:prstGeom prst="straightConnector1">
            <a:avLst/>
          </a:prstGeom>
          <a:ln w="38100">
            <a:solidFill>
              <a:srgbClr val="000000"/>
            </a:solidFill>
            <a:round/>
            <a:tailEnd len="med" type="triangle" w="med"/>
          </a:ln>
        </p:spPr>
      </p:cxnSp>
      <p:sp>
        <p:nvSpPr>
          <p:cNvPr id="285" name="文本框 41"/>
          <p:cNvSpPr/>
          <p:nvPr/>
        </p:nvSpPr>
        <p:spPr>
          <a:xfrm>
            <a:off x="8834040" y="5653440"/>
            <a:ext cx="680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86" name="直接箭头连接符 11"/>
          <p:cNvCxnSpPr/>
          <p:nvPr/>
        </p:nvCxnSpPr>
        <p:spPr>
          <a:xfrm>
            <a:off x="4477320" y="4799520"/>
            <a:ext cx="1080" cy="805680"/>
          </a:xfrm>
          <a:prstGeom prst="straightConnector1">
            <a:avLst/>
          </a:prstGeom>
          <a:ln w="19050">
            <a:solidFill>
              <a:srgbClr val="000000"/>
            </a:solidFill>
            <a:round/>
            <a:tailEnd len="med" type="triangle" w="med"/>
          </a:ln>
        </p:spPr>
      </p:cxnSp>
      <p:sp>
        <p:nvSpPr>
          <p:cNvPr id="287" name="文本框 42"/>
          <p:cNvSpPr/>
          <p:nvPr/>
        </p:nvSpPr>
        <p:spPr>
          <a:xfrm>
            <a:off x="4158000" y="4391640"/>
            <a:ext cx="6375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sp>
        <p:nvSpPr>
          <p:cNvPr id="288" name="箭头: 手杖形 4"/>
          <p:cNvSpPr/>
          <p:nvPr/>
        </p:nvSpPr>
        <p:spPr>
          <a:xfrm>
            <a:off x="3420000" y="3885480"/>
            <a:ext cx="1105200" cy="46512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89" name="文本框 43"/>
          <p:cNvSpPr/>
          <p:nvPr/>
        </p:nvSpPr>
        <p:spPr>
          <a:xfrm>
            <a:off x="3705120" y="6324120"/>
            <a:ext cx="4233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already passed</a:t>
            </a:r>
            <a:endParaRPr b="0" lang="en-US" sz="1800" strike="noStrike" u="none">
              <a:solidFill>
                <a:srgbClr val="000000"/>
              </a:solidFill>
              <a:uFillTx/>
              <a:latin typeface="Arial"/>
            </a:endParaRPr>
          </a:p>
        </p:txBody>
      </p:sp>
      <p:sp>
        <p:nvSpPr>
          <p:cNvPr id="290" name="文本框 44"/>
          <p:cNvSpPr/>
          <p:nvPr/>
        </p:nvSpPr>
        <p:spPr>
          <a:xfrm>
            <a:off x="838080" y="3796560"/>
            <a:ext cx="259452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91" name="矩形 14"/>
          <p:cNvSpPr/>
          <p:nvPr/>
        </p:nvSpPr>
        <p:spPr>
          <a:xfrm>
            <a:off x="3684960" y="5700600"/>
            <a:ext cx="791280" cy="445680"/>
          </a:xfrm>
          <a:prstGeom prst="rect">
            <a:avLst/>
          </a:prstGeom>
          <a:noFill/>
          <a:ln w="38100">
            <a:solidFill>
              <a:srgbClr val="ffffff"/>
            </a:solid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Cut off</a:t>
            </a:r>
            <a:endParaRPr b="0" lang="en-US" sz="1800" strike="noStrike" u="none">
              <a:solidFill>
                <a:srgbClr val="000000"/>
              </a:solidFill>
              <a:uFillTx/>
              <a:latin typeface="Arial"/>
            </a:endParaRPr>
          </a:p>
        </p:txBody>
      </p:sp>
      <p:cxnSp>
        <p:nvCxnSpPr>
          <p:cNvPr id="292" name="直接箭头连接符 12"/>
          <p:cNvCxnSpPr/>
          <p:nvPr/>
        </p:nvCxnSpPr>
        <p:spPr>
          <a:xfrm flipV="1">
            <a:off x="3684960" y="5668200"/>
            <a:ext cx="1080" cy="1053000"/>
          </a:xfrm>
          <a:prstGeom prst="straightConnector1">
            <a:avLst/>
          </a:prstGeom>
          <a:ln w="0">
            <a:solidFill>
              <a:srgbClr val="000000"/>
            </a:solidFill>
            <a:tailEnd len="med" type="triangle" w="med"/>
          </a:ln>
        </p:spPr>
      </p:cxnSp>
      <p:sp>
        <p:nvSpPr>
          <p:cNvPr id="293" name="箭头: 左弧形 2"/>
          <p:cNvSpPr/>
          <p:nvPr/>
        </p:nvSpPr>
        <p:spPr>
          <a:xfrm flipV="1">
            <a:off x="4681800" y="5429520"/>
            <a:ext cx="327960" cy="445680"/>
          </a:xfrm>
          <a:prstGeom prst="curvedRightArrow">
            <a:avLst>
              <a:gd name="adj1" fmla="val 18734"/>
              <a:gd name="adj2" fmla="val 22923"/>
              <a:gd name="adj3" fmla="val 42680"/>
            </a:avLst>
          </a:prstGeom>
          <a:solidFill>
            <a:srgbClr val="ffffff"/>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pic>
        <p:nvPicPr>
          <p:cNvPr id="294" name="图形 3" descr="信封 纯色填充"/>
          <p:cNvPicPr/>
          <p:nvPr/>
        </p:nvPicPr>
        <p:blipFill>
          <a:blip r:embed="rId1">
            <a:extLst>
              <a:ext uri="{96DAC541-7B7A-43D3-8B79-37D633B846F1}">
                <asvg:svgBlip xmlns:asvg="http://schemas.microsoft.com/office/drawing/2016/SVG/main" r:embed="rId2"/>
              </a:ext>
            </a:extLst>
          </a:blip>
          <a:stretch/>
        </p:blipFill>
        <p:spPr>
          <a:xfrm>
            <a:off x="355320" y="1883880"/>
            <a:ext cx="450000" cy="450000"/>
          </a:xfrm>
          <a:prstGeom prst="rect">
            <a:avLst/>
          </a:prstGeom>
          <a:ln w="0">
            <a:noFill/>
          </a:ln>
        </p:spPr>
      </p:pic>
      <p:sp>
        <p:nvSpPr>
          <p:cNvPr id="295" name="箭头: 下 3"/>
          <p:cNvSpPr/>
          <p:nvPr/>
        </p:nvSpPr>
        <p:spPr>
          <a:xfrm>
            <a:off x="487080" y="1751400"/>
            <a:ext cx="230400" cy="15840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pic>
        <p:nvPicPr>
          <p:cNvPr id="296" name="图形 4" descr="信封 纯色填充"/>
          <p:cNvPicPr/>
          <p:nvPr/>
        </p:nvPicPr>
        <p:blipFill>
          <a:blip r:embed="rId3">
            <a:extLst>
              <a:ext uri="{96DAC541-7B7A-43D3-8B79-37D633B846F1}">
                <asvg:svgBlip xmlns:asvg="http://schemas.microsoft.com/office/drawing/2016/SVG/main" r:embed="rId4"/>
              </a:ext>
            </a:extLst>
          </a:blip>
          <a:stretch/>
        </p:blipFill>
        <p:spPr>
          <a:xfrm>
            <a:off x="360720" y="4003920"/>
            <a:ext cx="450000" cy="450000"/>
          </a:xfrm>
          <a:prstGeom prst="rect">
            <a:avLst/>
          </a:prstGeom>
          <a:ln w="0">
            <a:noFill/>
          </a:ln>
        </p:spPr>
      </p:pic>
      <p:sp>
        <p:nvSpPr>
          <p:cNvPr id="297" name="箭头: 下 4"/>
          <p:cNvSpPr/>
          <p:nvPr/>
        </p:nvSpPr>
        <p:spPr>
          <a:xfrm>
            <a:off x="492480" y="3871440"/>
            <a:ext cx="230400" cy="15840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0" lang="de-DE" sz="3200" strike="noStrike" u="none">
                <a:solidFill>
                  <a:srgbClr val="000000"/>
                </a:solidFill>
                <a:uFillTx/>
                <a:latin typeface="Arial"/>
                <a:ea typeface="DejaVu Sans"/>
              </a:rPr>
              <a:t>Background</a:t>
            </a:r>
            <a:endParaRPr b="0" lang="en-US" sz="3200" strike="noStrike" u="none">
              <a:solidFill>
                <a:srgbClr val="000000"/>
              </a:solidFill>
              <a:uFillTx/>
              <a:latin typeface="Arial"/>
            </a:endParaRPr>
          </a:p>
        </p:txBody>
      </p:sp>
      <p:pic>
        <p:nvPicPr>
          <p:cNvPr id="77" name="图片 40" descr=""/>
          <p:cNvPicPr/>
          <p:nvPr/>
        </p:nvPicPr>
        <p:blipFill>
          <a:blip r:embed="rId1"/>
          <a:stretch/>
        </p:blipFill>
        <p:spPr>
          <a:xfrm>
            <a:off x="4513680" y="2169000"/>
            <a:ext cx="5056920" cy="2969280"/>
          </a:xfrm>
          <a:prstGeom prst="rect">
            <a:avLst/>
          </a:prstGeom>
          <a:ln w="0">
            <a:noFill/>
          </a:ln>
        </p:spPr>
      </p:pic>
      <p:sp>
        <p:nvSpPr>
          <p:cNvPr id="78" name="文本框 3"/>
          <p:cNvSpPr/>
          <p:nvPr/>
        </p:nvSpPr>
        <p:spPr>
          <a:xfrm>
            <a:off x="5040360" y="4993920"/>
            <a:ext cx="482580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1: Charge station sales increasing over the years [2]</a:t>
            </a:r>
            <a:endParaRPr b="0" lang="en-US" sz="1200" strike="noStrike" u="none">
              <a:solidFill>
                <a:srgbClr val="000000"/>
              </a:solidFill>
              <a:uFillTx/>
              <a:latin typeface="Arial"/>
            </a:endParaRPr>
          </a:p>
        </p:txBody>
      </p:sp>
      <p:sp>
        <p:nvSpPr>
          <p:cNvPr id="79" name="文本框 4"/>
          <p:cNvSpPr/>
          <p:nvPr/>
        </p:nvSpPr>
        <p:spPr>
          <a:xfrm>
            <a:off x="509040" y="2408760"/>
            <a:ext cx="341208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Increasing number of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&amp; Charging Stations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 Germany, “plug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charge” mode of 10 million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by 2035 increase 50%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in low-voltage grid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transformer costs [1]</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7"/>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299" name="矩形 15"/>
          <p:cNvSpPr/>
          <p:nvPr/>
        </p:nvSpPr>
        <p:spPr>
          <a:xfrm>
            <a:off x="6928920" y="5037480"/>
            <a:ext cx="584280" cy="922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00" name="矩形 16"/>
          <p:cNvSpPr/>
          <p:nvPr/>
        </p:nvSpPr>
        <p:spPr>
          <a:xfrm>
            <a:off x="7563600" y="5039640"/>
            <a:ext cx="1105560" cy="913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01" name="左大括号 1"/>
          <p:cNvSpPr/>
          <p:nvPr/>
        </p:nvSpPr>
        <p:spPr>
          <a:xfrm rot="16200000">
            <a:off x="6855120" y="5681880"/>
            <a:ext cx="243720" cy="10717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02" name="左大括号 2"/>
          <p:cNvSpPr/>
          <p:nvPr/>
        </p:nvSpPr>
        <p:spPr>
          <a:xfrm rot="16200000">
            <a:off x="7998120" y="5678280"/>
            <a:ext cx="236520" cy="110556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03" name="矩形 17"/>
          <p:cNvSpPr/>
          <p:nvPr/>
        </p:nvSpPr>
        <p:spPr>
          <a:xfrm>
            <a:off x="7514280" y="2764440"/>
            <a:ext cx="10886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4" name="矩形 18"/>
          <p:cNvSpPr/>
          <p:nvPr/>
        </p:nvSpPr>
        <p:spPr>
          <a:xfrm>
            <a:off x="7508880" y="3531600"/>
            <a:ext cx="10994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5" name="矩形 19"/>
          <p:cNvSpPr/>
          <p:nvPr/>
        </p:nvSpPr>
        <p:spPr>
          <a:xfrm>
            <a:off x="7533000" y="4272480"/>
            <a:ext cx="110412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6" name="矩形 20"/>
          <p:cNvSpPr/>
          <p:nvPr/>
        </p:nvSpPr>
        <p:spPr>
          <a:xfrm>
            <a:off x="6440400" y="2860560"/>
            <a:ext cx="1053720" cy="2048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7" name="矩形 21"/>
          <p:cNvSpPr/>
          <p:nvPr/>
        </p:nvSpPr>
        <p:spPr>
          <a:xfrm>
            <a:off x="6447240" y="4357440"/>
            <a:ext cx="1065960" cy="243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8" name="矩形 22"/>
          <p:cNvSpPr/>
          <p:nvPr/>
        </p:nvSpPr>
        <p:spPr>
          <a:xfrm>
            <a:off x="6928920" y="3421800"/>
            <a:ext cx="565200" cy="6210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09" name="矩形 23"/>
          <p:cNvSpPr/>
          <p:nvPr/>
        </p:nvSpPr>
        <p:spPr>
          <a:xfrm>
            <a:off x="6441120" y="5535000"/>
            <a:ext cx="483480" cy="41940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0" name="文本框 45"/>
          <p:cNvSpPr/>
          <p:nvPr/>
        </p:nvSpPr>
        <p:spPr>
          <a:xfrm>
            <a:off x="6552360" y="6325560"/>
            <a:ext cx="931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1" name="文本框 46"/>
          <p:cNvSpPr/>
          <p:nvPr/>
        </p:nvSpPr>
        <p:spPr>
          <a:xfrm>
            <a:off x="7664760" y="6332760"/>
            <a:ext cx="975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2" name="云形 1"/>
          <p:cNvSpPr/>
          <p:nvPr/>
        </p:nvSpPr>
        <p:spPr>
          <a:xfrm>
            <a:off x="1468080" y="3446280"/>
            <a:ext cx="1132920" cy="57312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313" name="矩形 24"/>
          <p:cNvSpPr/>
          <p:nvPr/>
        </p:nvSpPr>
        <p:spPr>
          <a:xfrm>
            <a:off x="2618280" y="5037480"/>
            <a:ext cx="584280" cy="922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4" name="矩形 25"/>
          <p:cNvSpPr/>
          <p:nvPr/>
        </p:nvSpPr>
        <p:spPr>
          <a:xfrm>
            <a:off x="3697920" y="5039640"/>
            <a:ext cx="660600" cy="913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5" name="左大括号 3"/>
          <p:cNvSpPr/>
          <p:nvPr/>
        </p:nvSpPr>
        <p:spPr>
          <a:xfrm rot="16200000">
            <a:off x="2544480" y="5681880"/>
            <a:ext cx="243720" cy="10717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16" name="左大括号 4"/>
          <p:cNvSpPr/>
          <p:nvPr/>
        </p:nvSpPr>
        <p:spPr>
          <a:xfrm rot="16200000">
            <a:off x="3687120" y="5678280"/>
            <a:ext cx="236520" cy="110556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17" name="文本框 47"/>
          <p:cNvSpPr/>
          <p:nvPr/>
        </p:nvSpPr>
        <p:spPr>
          <a:xfrm>
            <a:off x="2241360" y="6325560"/>
            <a:ext cx="931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8" name="文本框 48"/>
          <p:cNvSpPr/>
          <p:nvPr/>
        </p:nvSpPr>
        <p:spPr>
          <a:xfrm>
            <a:off x="3353760" y="6332760"/>
            <a:ext cx="975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9" name="矩形 26"/>
          <p:cNvSpPr/>
          <p:nvPr/>
        </p:nvSpPr>
        <p:spPr>
          <a:xfrm>
            <a:off x="3203280" y="2764440"/>
            <a:ext cx="10886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0" name="矩形 27"/>
          <p:cNvSpPr/>
          <p:nvPr/>
        </p:nvSpPr>
        <p:spPr>
          <a:xfrm>
            <a:off x="3697920" y="3544560"/>
            <a:ext cx="10994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1" name="矩形 53"/>
          <p:cNvSpPr/>
          <p:nvPr/>
        </p:nvSpPr>
        <p:spPr>
          <a:xfrm>
            <a:off x="3222360" y="4272480"/>
            <a:ext cx="110412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2" name="矩形 54"/>
          <p:cNvSpPr/>
          <p:nvPr/>
        </p:nvSpPr>
        <p:spPr>
          <a:xfrm>
            <a:off x="2129760" y="2860560"/>
            <a:ext cx="1053720" cy="2048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3" name="矩形 55"/>
          <p:cNvSpPr/>
          <p:nvPr/>
        </p:nvSpPr>
        <p:spPr>
          <a:xfrm>
            <a:off x="2136600" y="4357440"/>
            <a:ext cx="1065960" cy="243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4" name="矩形 56"/>
          <p:cNvSpPr/>
          <p:nvPr/>
        </p:nvSpPr>
        <p:spPr>
          <a:xfrm>
            <a:off x="2618280" y="3421800"/>
            <a:ext cx="1046880" cy="6210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25" name="矩形 57"/>
          <p:cNvSpPr/>
          <p:nvPr/>
        </p:nvSpPr>
        <p:spPr>
          <a:xfrm>
            <a:off x="2130480" y="5535000"/>
            <a:ext cx="483480" cy="41940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6" name="矩形 58"/>
          <p:cNvSpPr/>
          <p:nvPr/>
        </p:nvSpPr>
        <p:spPr>
          <a:xfrm>
            <a:off x="3222360" y="4842000"/>
            <a:ext cx="442440" cy="111600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
        <p:nvSpPr>
          <p:cNvPr id="327" name="文本框 49"/>
          <p:cNvSpPr/>
          <p:nvPr/>
        </p:nvSpPr>
        <p:spPr>
          <a:xfrm>
            <a:off x="2035080" y="1861920"/>
            <a:ext cx="210492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Before truncation</a:t>
            </a:r>
            <a:endParaRPr b="0" lang="en-US" sz="1800" strike="noStrike" u="none">
              <a:solidFill>
                <a:srgbClr val="000000"/>
              </a:solidFill>
              <a:uFillTx/>
              <a:latin typeface="Arial"/>
            </a:endParaRPr>
          </a:p>
        </p:txBody>
      </p:sp>
      <p:sp>
        <p:nvSpPr>
          <p:cNvPr id="328" name="文本框 50"/>
          <p:cNvSpPr/>
          <p:nvPr/>
        </p:nvSpPr>
        <p:spPr>
          <a:xfrm>
            <a:off x="383040" y="342792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329" name="文本框 51"/>
          <p:cNvSpPr/>
          <p:nvPr/>
        </p:nvSpPr>
        <p:spPr>
          <a:xfrm>
            <a:off x="383040" y="428400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330" name="文本框 52"/>
          <p:cNvSpPr/>
          <p:nvPr/>
        </p:nvSpPr>
        <p:spPr>
          <a:xfrm>
            <a:off x="331920" y="4909320"/>
            <a:ext cx="111204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331" name="文本框 53"/>
          <p:cNvSpPr/>
          <p:nvPr/>
        </p:nvSpPr>
        <p:spPr>
          <a:xfrm>
            <a:off x="383040" y="271260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332" name="文本框 54"/>
          <p:cNvSpPr/>
          <p:nvPr/>
        </p:nvSpPr>
        <p:spPr>
          <a:xfrm>
            <a:off x="6436080" y="1856880"/>
            <a:ext cx="210492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After truncation</a:t>
            </a:r>
            <a:endParaRPr b="0" lang="en-US" sz="1800" strike="noStrike" u="none">
              <a:solidFill>
                <a:srgbClr val="000000"/>
              </a:solidFill>
              <a:uFillTx/>
              <a:latin typeface="Arial"/>
            </a:endParaRPr>
          </a:p>
        </p:txBody>
      </p:sp>
      <p:sp>
        <p:nvSpPr>
          <p:cNvPr id="333" name="箭头: 右 2"/>
          <p:cNvSpPr/>
          <p:nvPr/>
        </p:nvSpPr>
        <p:spPr>
          <a:xfrm>
            <a:off x="5317920" y="3344400"/>
            <a:ext cx="560160" cy="1116000"/>
          </a:xfrm>
          <a:prstGeom prst="rightArrow">
            <a:avLst>
              <a:gd name="adj1" fmla="val 50000"/>
              <a:gd name="adj2" fmla="val 50000"/>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8"/>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Observe the charging state</a:t>
            </a:r>
            <a:endParaRPr b="0" lang="en-US" sz="3600" strike="noStrike" u="none">
              <a:solidFill>
                <a:srgbClr val="000000"/>
              </a:solidFill>
              <a:uFillTx/>
              <a:latin typeface="Arial"/>
            </a:endParaRPr>
          </a:p>
        </p:txBody>
      </p:sp>
      <p:sp>
        <p:nvSpPr>
          <p:cNvPr id="335" name="矩形 45"/>
          <p:cNvSpPr/>
          <p:nvPr/>
        </p:nvSpPr>
        <p:spPr>
          <a:xfrm>
            <a:off x="533520" y="1964160"/>
            <a:ext cx="2691360" cy="27334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zh-CN" sz="1800" strike="noStrike" u="none">
                <a:solidFill>
                  <a:schemeClr val="lt1"/>
                </a:solidFill>
                <a:uFillTx/>
                <a:latin typeface="Arial"/>
                <a:ea typeface="DejaVu Sans"/>
              </a:rPr>
              <a:t>按钮图</a:t>
            </a:r>
            <a:endParaRPr b="0" lang="en-US" sz="1800" strike="noStrike" u="none">
              <a:solidFill>
                <a:srgbClr val="ffffff"/>
              </a:solidFill>
              <a:uFillTx/>
              <a:latin typeface="Arial"/>
            </a:endParaRPr>
          </a:p>
        </p:txBody>
      </p:sp>
      <p:sp>
        <p:nvSpPr>
          <p:cNvPr id="336" name="文本框 55"/>
          <p:cNvSpPr/>
          <p:nvPr/>
        </p:nvSpPr>
        <p:spPr>
          <a:xfrm>
            <a:off x="584280" y="4752360"/>
            <a:ext cx="5045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LED light on the button</a:t>
            </a:r>
            <a:endParaRPr b="0" lang="en-US" sz="1800" strike="noStrike" u="none">
              <a:solidFill>
                <a:srgbClr val="000000"/>
              </a:solidFill>
              <a:uFillTx/>
              <a:latin typeface="Arial"/>
            </a:endParaRPr>
          </a:p>
        </p:txBody>
      </p:sp>
      <p:sp>
        <p:nvSpPr>
          <p:cNvPr id="337" name="文本框 56"/>
          <p:cNvSpPr/>
          <p:nvPr/>
        </p:nvSpPr>
        <p:spPr>
          <a:xfrm>
            <a:off x="6854760" y="4699080"/>
            <a:ext cx="5045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pop-up window</a:t>
            </a:r>
            <a:endParaRPr b="0" lang="en-US" sz="1800" strike="noStrike" u="none">
              <a:solidFill>
                <a:srgbClr val="000000"/>
              </a:solidFill>
              <a:uFillTx/>
              <a:latin typeface="Arial"/>
            </a:endParaRPr>
          </a:p>
        </p:txBody>
      </p:sp>
      <p:pic>
        <p:nvPicPr>
          <p:cNvPr id="338" name="图片 22" descr=""/>
          <p:cNvPicPr/>
          <p:nvPr/>
        </p:nvPicPr>
        <p:blipFill>
          <a:blip r:embed="rId1"/>
          <a:stretch/>
        </p:blipFill>
        <p:spPr>
          <a:xfrm>
            <a:off x="7026480" y="2114280"/>
            <a:ext cx="2157120" cy="2039400"/>
          </a:xfrm>
          <a:prstGeom prst="rect">
            <a:avLst/>
          </a:prstGeom>
          <a:ln w="0">
            <a:noFill/>
          </a:ln>
          <a:effectLst>
            <a:outerShdw algn="tl" blurRad="291960" dir="2700000" dist="138479" rotWithShape="0">
              <a:srgbClr val="333333">
                <a:alpha val="65000"/>
              </a:srgbClr>
            </a:outerShdw>
          </a:effectLst>
        </p:spPr>
      </p:pic>
      <p:pic>
        <p:nvPicPr>
          <p:cNvPr id="339" name="图片 23" descr=""/>
          <p:cNvPicPr/>
          <p:nvPr/>
        </p:nvPicPr>
        <p:blipFill>
          <a:blip r:embed="rId2"/>
          <a:stretch/>
        </p:blipFill>
        <p:spPr>
          <a:xfrm>
            <a:off x="5949360" y="3030480"/>
            <a:ext cx="2152800" cy="1497960"/>
          </a:xfrm>
          <a:prstGeom prst="rect">
            <a:avLst/>
          </a:prstGeom>
          <a:ln w="0">
            <a:noFill/>
          </a:ln>
          <a:effectLst>
            <a:outerShdw algn="tl" blurRad="291960" dir="2700000" dist="138479"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chemeClr val="dk1"/>
                </a:solidFill>
                <a:uFillTx/>
                <a:latin typeface="Arial"/>
                <a:ea typeface="DejaVu Sans"/>
              </a:rPr>
              <a:t>Optimization method</a:t>
            </a:r>
            <a:endParaRPr b="0" lang="en-US" sz="3600" strike="noStrike" u="none">
              <a:solidFill>
                <a:srgbClr val="000000"/>
              </a:solidFill>
              <a:uFillTx/>
              <a:latin typeface="Arial"/>
            </a:endParaRPr>
          </a:p>
        </p:txBody>
      </p:sp>
      <p:sp>
        <p:nvSpPr>
          <p:cNvPr id="341" name="文本框 57"/>
          <p:cNvSpPr/>
          <p:nvPr/>
        </p:nvSpPr>
        <p:spPr>
          <a:xfrm>
            <a:off x="433800" y="1838160"/>
            <a:ext cx="8540640" cy="516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2800" strike="noStrike" u="none">
                <a:solidFill>
                  <a:schemeClr val="dk1"/>
                </a:solidFill>
                <a:uFillTx/>
                <a:latin typeface="Arial"/>
                <a:ea typeface="DejaVu Sans"/>
              </a:rPr>
              <a:t>Why Use </a:t>
            </a:r>
            <a:r>
              <a:rPr b="1" lang="en-US" sz="2800" strike="noStrike" u="none">
                <a:solidFill>
                  <a:schemeClr val="dk1"/>
                </a:solidFill>
                <a:uFillTx/>
                <a:latin typeface="Arial"/>
                <a:ea typeface="DejaVu Sans"/>
              </a:rPr>
              <a:t>scipy.optimize.minimize</a:t>
            </a:r>
            <a:r>
              <a:rPr b="0" lang="en-US" sz="2800" strike="noStrike" u="none">
                <a:solidFill>
                  <a:schemeClr val="dk1"/>
                </a:solidFill>
                <a:uFillTx/>
                <a:latin typeface="Arial"/>
                <a:ea typeface="DejaVu Sans"/>
              </a:rPr>
              <a:t> for Optimization?</a:t>
            </a:r>
            <a:endParaRPr b="0" lang="en-US" sz="2800" strike="noStrike" u="none">
              <a:solidFill>
                <a:srgbClr val="000000"/>
              </a:solidFill>
              <a:uFillTx/>
              <a:latin typeface="Arial"/>
            </a:endParaRPr>
          </a:p>
        </p:txBody>
      </p:sp>
      <p:sp>
        <p:nvSpPr>
          <p:cNvPr id="342" name="文本框 58"/>
          <p:cNvSpPr/>
          <p:nvPr/>
        </p:nvSpPr>
        <p:spPr>
          <a:xfrm>
            <a:off x="624960" y="3825360"/>
            <a:ext cx="8158320" cy="234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trike="noStrike" u="none">
                <a:solidFill>
                  <a:schemeClr val="dk1"/>
                </a:solidFill>
                <a:uFillTx/>
                <a:latin typeface="Arial"/>
                <a:ea typeface="DejaVu Sans"/>
              </a:rPr>
              <a:t>Advantages:</a:t>
            </a:r>
            <a:endParaRPr b="0" lang="en-US" sz="28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Simple algorithm, easy to deploy</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High computational efficiency for small-scale problems</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No need for large datasets or training</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High interpretability, transparent optimization process</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Suitable for short-term scheduling or online optimization</a:t>
            </a:r>
            <a:endParaRPr b="0" lang="en-US" sz="2400" strike="noStrike" u="none">
              <a:solidFill>
                <a:srgbClr val="000000"/>
              </a:solidFill>
              <a:uFillTx/>
              <a:latin typeface="Arial"/>
            </a:endParaRPr>
          </a:p>
        </p:txBody>
      </p:sp>
      <p:pic>
        <p:nvPicPr>
          <p:cNvPr id="343" name="图片 27" descr=""/>
          <p:cNvPicPr/>
          <p:nvPr/>
        </p:nvPicPr>
        <p:blipFill>
          <a:blip r:embed="rId1"/>
          <a:stretch/>
        </p:blipFill>
        <p:spPr>
          <a:xfrm>
            <a:off x="382680" y="2647440"/>
            <a:ext cx="8803800" cy="8236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sp>
        <p:nvSpPr>
          <p:cNvPr id="345" name="文本框 59"/>
          <p:cNvSpPr/>
          <p:nvPr/>
        </p:nvSpPr>
        <p:spPr>
          <a:xfrm>
            <a:off x="426960" y="1847520"/>
            <a:ext cx="8684640" cy="5118840"/>
          </a:xfrm>
          <a:prstGeom prst="rect">
            <a:avLst/>
          </a:prstGeom>
          <a:noFill/>
          <a:ln w="0">
            <a:noFill/>
          </a:ln>
        </p:spPr>
        <p:style>
          <a:lnRef idx="0"/>
          <a:fillRef idx="0"/>
          <a:effectRef idx="0"/>
          <a:fontRef idx="minor"/>
        </p:style>
        <p:txBody>
          <a:bodyPr wrap="none" lIns="90000" rIns="90000" tIns="45000" bIns="45000" anchor="t">
            <a:spAutoFit/>
          </a:bodyPr>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Predict Charging Demand &amp; Balance Grid Load</a:t>
            </a:r>
            <a:br>
              <a:rPr sz="2400"/>
            </a:br>
            <a:r>
              <a:rPr b="0" lang="en-US" sz="2400" strike="noStrike" u="none">
                <a:solidFill>
                  <a:schemeClr val="dk1"/>
                </a:solidFill>
                <a:uFillTx/>
                <a:latin typeface="Arial"/>
                <a:ea typeface="DejaVu Sans"/>
              </a:rPr>
              <a:t>→ Consider with historical data, user patterns, weather, etc.</a:t>
            </a:r>
            <a:br>
              <a:rPr sz="2400"/>
            </a:br>
            <a:r>
              <a:rPr b="0" lang="en-US" sz="2400" strike="noStrike" u="none">
                <a:solidFill>
                  <a:schemeClr val="dk1"/>
                </a:solidFill>
                <a:uFillTx/>
                <a:latin typeface="Arial"/>
                <a:ea typeface="DejaVu Sans"/>
              </a:rPr>
              <a:t>→ gene_his_usage() generates realistic usage history</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Optimize Charging Costs Under Dynamic Pricing</a:t>
            </a:r>
            <a:br>
              <a:rPr sz="2400"/>
            </a:br>
            <a:r>
              <a:rPr b="0" lang="en-US" sz="2400" strike="noStrike" u="none">
                <a:solidFill>
                  <a:schemeClr val="dk1"/>
                </a:solidFill>
                <a:uFillTx/>
                <a:latin typeface="Arial"/>
                <a:ea typeface="DejaVu Sans"/>
              </a:rPr>
              <a:t>→ Adjust charging strategy across time periods</a:t>
            </a:r>
            <a:br>
              <a:rPr sz="2400"/>
            </a:br>
            <a:r>
              <a:rPr b="0" lang="en-US" sz="2400" strike="noStrike" u="none">
                <a:solidFill>
                  <a:schemeClr val="dk1"/>
                </a:solidFill>
                <a:uFillTx/>
                <a:latin typeface="Arial"/>
                <a:ea typeface="DejaVu Sans"/>
              </a:rPr>
              <a:t>→ gene_eprices() simulates day/night dynamic pricing</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Address Diverse User Preferences</a:t>
            </a:r>
            <a:br>
              <a:rPr sz="2400"/>
            </a:br>
            <a:r>
              <a:rPr b="0" lang="en-US" sz="2400" strike="noStrike" u="none">
                <a:solidFill>
                  <a:schemeClr val="dk1"/>
                </a:solidFill>
                <a:uFillTx/>
                <a:latin typeface="Arial"/>
                <a:ea typeface="DejaVu Sans"/>
              </a:rPr>
              <a:t>→ customData.mode supports 3 strategies: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Fast Charge</a:t>
            </a:r>
            <a:r>
              <a:rPr b="0" lang="en-US" sz="2400" strike="noStrike" u="none">
                <a:solidFill>
                  <a:schemeClr val="dk1"/>
                </a:solidFill>
                <a:uFillTx/>
                <a:latin typeface="Arial"/>
                <a:ea typeface="DejaVu Sans"/>
              </a:rPr>
              <a:t> (urgent needs)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Cost-Saving</a:t>
            </a:r>
            <a:r>
              <a:rPr b="0" lang="en-US" sz="2400" strike="noStrike" u="none">
                <a:solidFill>
                  <a:schemeClr val="dk1"/>
                </a:solidFill>
                <a:uFillTx/>
                <a:latin typeface="Arial"/>
                <a:ea typeface="DejaVu Sans"/>
              </a:rPr>
              <a:t> (low-price periods)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Balanced</a:t>
            </a:r>
            <a:r>
              <a:rPr b="0" lang="en-US" sz="2400" strike="noStrike" u="none">
                <a:solidFill>
                  <a:schemeClr val="dk1"/>
                </a:solidFill>
                <a:uFillTx/>
                <a:latin typeface="Arial"/>
                <a:ea typeface="DejaVu Sans"/>
              </a:rPr>
              <a:t> (time, cost, load)</a:t>
            </a: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sp>
        <p:nvSpPr>
          <p:cNvPr id="347" name="文本框 60"/>
          <p:cNvSpPr/>
          <p:nvPr/>
        </p:nvSpPr>
        <p:spPr>
          <a:xfrm>
            <a:off x="433080" y="1968480"/>
            <a:ext cx="9329040" cy="47530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trike="noStrike" u="none">
                <a:solidFill>
                  <a:schemeClr val="dk1"/>
                </a:solidFill>
                <a:uFillTx/>
                <a:latin typeface="Arial"/>
                <a:ea typeface="DejaVu Sans"/>
              </a:rPr>
              <a:t>4. Extend Battery Lifespan</a:t>
            </a:r>
            <a:br>
              <a:rPr sz="2400"/>
            </a:br>
            <a:r>
              <a:rPr b="0" lang="en-US" sz="2400" strike="noStrike" u="none">
                <a:solidFill>
                  <a:schemeClr val="dk1"/>
                </a:solidFill>
                <a:uFillTx/>
                <a:latin typeface="Arial"/>
                <a:ea typeface="DejaVu Sans"/>
              </a:rPr>
              <a:t>→ Avoid deep discharge, high-rate charging</a:t>
            </a:r>
            <a:br>
              <a:rPr sz="2400"/>
            </a:br>
            <a:r>
              <a:rPr b="0" lang="en-US" sz="2400" strike="noStrike" u="none">
                <a:solidFill>
                  <a:schemeClr val="dk1"/>
                </a:solidFill>
                <a:uFillTx/>
                <a:latin typeface="Arial"/>
                <a:ea typeface="DejaVu Sans"/>
              </a:rPr>
              <a:t>→ Intelligent post-full-charge trickle to reduce battery stress</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chemeClr val="dk1"/>
                </a:solidFill>
                <a:uFillTx/>
                <a:latin typeface="Arial"/>
                <a:ea typeface="DejaVu Sans"/>
              </a:rPr>
              <a:t>5. Achieve Grid Load Balancing (V2G)</a:t>
            </a:r>
            <a:br>
              <a:rPr sz="2400"/>
            </a:br>
            <a:r>
              <a:rPr b="0" lang="en-US" sz="2400" strike="noStrike" u="none">
                <a:solidFill>
                  <a:schemeClr val="dk1"/>
                </a:solidFill>
                <a:uFillTx/>
                <a:latin typeface="Arial"/>
                <a:ea typeface="DejaVu Sans"/>
              </a:rPr>
              <a:t>→ Leverage V2G to feed power back to the grid at peak times</a:t>
            </a:r>
            <a:br>
              <a:rPr sz="2400"/>
            </a:br>
            <a:r>
              <a:rPr b="0" lang="en-US" sz="2400" strike="noStrike" u="none">
                <a:solidFill>
                  <a:schemeClr val="dk1"/>
                </a:solidFill>
                <a:uFillTx/>
                <a:latin typeface="Arial"/>
                <a:ea typeface="DejaVu Sans"/>
              </a:rPr>
              <a:t>→ V2G not implemented due to vehicle limitations</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chemeClr val="dk1"/>
                </a:solidFill>
                <a:uFillTx/>
                <a:latin typeface="Arial"/>
                <a:ea typeface="DejaVu Sans"/>
              </a:rPr>
              <a:t>6. Improve User Experience</a:t>
            </a:r>
            <a:br>
              <a:rPr sz="2400"/>
            </a:br>
            <a:r>
              <a:rPr b="0" lang="en-US" sz="2400" strike="noStrike" u="none">
                <a:solidFill>
                  <a:schemeClr val="dk1"/>
                </a:solidFill>
                <a:uFillTx/>
                <a:latin typeface="Arial"/>
                <a:ea typeface="DejaVu Sans"/>
              </a:rPr>
              <a:t>→ Analyze habits and history to suggest best time &amp; location</a:t>
            </a:r>
            <a:br>
              <a:rPr sz="2400"/>
            </a:br>
            <a:r>
              <a:rPr b="0" lang="en-US" sz="2400" strike="noStrike" u="none">
                <a:solidFill>
                  <a:schemeClr val="dk1"/>
                </a:solidFill>
                <a:uFillTx/>
                <a:latin typeface="Arial"/>
                <a:ea typeface="DejaVu Sans"/>
              </a:rPr>
              <a:t>→ Real-time station recommendations, navigation integration</a:t>
            </a: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Arial"/>
                <a:ea typeface="DejaVu Sans"/>
              </a:rPr>
              <a:t>→ </a:t>
            </a:r>
            <a:r>
              <a:rPr b="0" lang="en-US" sz="2400" strike="noStrike" u="none">
                <a:solidFill>
                  <a:schemeClr val="dk1"/>
                </a:solidFill>
                <a:uFillTx/>
                <a:latin typeface="Arial"/>
                <a:ea typeface="DejaVu Sans"/>
              </a:rPr>
              <a:t>Future plan: Develop mobile app for smart personalized charging</a:t>
            </a: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49" name="图片 28" descr=""/>
          <p:cNvPicPr/>
          <p:nvPr/>
        </p:nvPicPr>
        <p:blipFill>
          <a:blip r:embed="rId1"/>
          <a:srcRect l="0" t="0" r="9046" b="0"/>
          <a:stretch/>
        </p:blipFill>
        <p:spPr>
          <a:xfrm>
            <a:off x="382680" y="2226960"/>
            <a:ext cx="9001440" cy="40953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1" name="图片 29" descr=""/>
          <p:cNvPicPr/>
          <p:nvPr/>
        </p:nvPicPr>
        <p:blipFill>
          <a:blip r:embed="rId1"/>
          <a:stretch/>
        </p:blipFill>
        <p:spPr>
          <a:xfrm>
            <a:off x="67680" y="1674000"/>
            <a:ext cx="9944280" cy="53431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3" name="图片 30" descr=""/>
          <p:cNvPicPr/>
          <p:nvPr/>
        </p:nvPicPr>
        <p:blipFill>
          <a:blip r:embed="rId1"/>
          <a:srcRect l="0" t="0" r="11604" b="0"/>
          <a:stretch/>
        </p:blipFill>
        <p:spPr>
          <a:xfrm>
            <a:off x="382680" y="2284200"/>
            <a:ext cx="8832600" cy="36759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5" name="图片 31" descr=""/>
          <p:cNvPicPr/>
          <p:nvPr/>
        </p:nvPicPr>
        <p:blipFill>
          <a:blip r:embed="rId1"/>
          <a:stretch/>
        </p:blipFill>
        <p:spPr>
          <a:xfrm>
            <a:off x="53280" y="2317680"/>
            <a:ext cx="9973080" cy="1780200"/>
          </a:xfrm>
          <a:prstGeom prst="rect">
            <a:avLst/>
          </a:prstGeom>
          <a:ln w="0">
            <a:noFill/>
          </a:ln>
        </p:spPr>
      </p:pic>
      <p:pic>
        <p:nvPicPr>
          <p:cNvPr id="356" name="图片 32" descr=""/>
          <p:cNvPicPr/>
          <p:nvPr/>
        </p:nvPicPr>
        <p:blipFill>
          <a:blip r:embed="rId2"/>
          <a:stretch/>
        </p:blipFill>
        <p:spPr>
          <a:xfrm>
            <a:off x="201960" y="4641840"/>
            <a:ext cx="9877680" cy="13230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result</a:t>
            </a:r>
            <a:endParaRPr b="0" lang="en-US" sz="3600" strike="noStrike" u="none">
              <a:solidFill>
                <a:srgbClr val="000000"/>
              </a:solidFill>
              <a:uFillTx/>
              <a:latin typeface="Arial"/>
            </a:endParaRPr>
          </a:p>
        </p:txBody>
      </p:sp>
      <p:pic>
        <p:nvPicPr>
          <p:cNvPr id="358" name="图片 33" descr=""/>
          <p:cNvPicPr/>
          <p:nvPr/>
        </p:nvPicPr>
        <p:blipFill>
          <a:blip r:embed="rId1"/>
          <a:stretch/>
        </p:blipFill>
        <p:spPr>
          <a:xfrm>
            <a:off x="2167920" y="1599480"/>
            <a:ext cx="5533200" cy="2766240"/>
          </a:xfrm>
          <a:prstGeom prst="rect">
            <a:avLst/>
          </a:prstGeom>
          <a:ln w="0">
            <a:noFill/>
          </a:ln>
        </p:spPr>
      </p:pic>
      <p:pic>
        <p:nvPicPr>
          <p:cNvPr id="359" name="图片 34" descr=""/>
          <p:cNvPicPr/>
          <p:nvPr/>
        </p:nvPicPr>
        <p:blipFill>
          <a:blip r:embed="rId2"/>
          <a:stretch/>
        </p:blipFill>
        <p:spPr>
          <a:xfrm>
            <a:off x="2167920" y="4250880"/>
            <a:ext cx="5533200" cy="27662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200" strike="noStrike" u="none">
                <a:solidFill>
                  <a:schemeClr val="dk1"/>
                </a:solidFill>
                <a:uFillTx/>
                <a:latin typeface="Arial"/>
                <a:ea typeface="DejaVu Sans"/>
              </a:rPr>
              <a:t>Significance </a:t>
            </a:r>
            <a:endParaRPr b="0" lang="en-US" sz="3200" strike="noStrike" u="none">
              <a:solidFill>
                <a:srgbClr val="000000"/>
              </a:solidFill>
              <a:uFillTx/>
              <a:latin typeface="Arial"/>
            </a:endParaRPr>
          </a:p>
        </p:txBody>
      </p:sp>
      <p:sp>
        <p:nvSpPr>
          <p:cNvPr id="81" name="矩形 4"/>
          <p:cNvSpPr/>
          <p:nvPr/>
        </p:nvSpPr>
        <p:spPr>
          <a:xfrm>
            <a:off x="3685320" y="3113640"/>
            <a:ext cx="2846520" cy="1838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Decrease overload of grid</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2" name="矩形: 圆角 4"/>
          <p:cNvSpPr/>
          <p:nvPr/>
        </p:nvSpPr>
        <p:spPr>
          <a:xfrm>
            <a:off x="4151160" y="2724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Peak shaving</a:t>
            </a:r>
            <a:endParaRPr b="0" lang="en-US" sz="1800" strike="noStrike" u="none">
              <a:solidFill>
                <a:srgbClr val="ffffff"/>
              </a:solidFill>
              <a:uFillTx/>
              <a:latin typeface="Arial"/>
            </a:endParaRPr>
          </a:p>
        </p:txBody>
      </p:sp>
      <p:sp>
        <p:nvSpPr>
          <p:cNvPr id="83" name="矩形 5"/>
          <p:cNvSpPr/>
          <p:nvPr/>
        </p:nvSpPr>
        <p:spPr>
          <a:xfrm>
            <a:off x="6818040" y="3132720"/>
            <a:ext cx="2846520" cy="1838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Electricity price</a:t>
            </a: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Battery capacity</a:t>
            </a:r>
            <a:endParaRPr b="0" lang="en-US" sz="1800" strike="noStrike" u="none">
              <a:solidFill>
                <a:srgbClr val="000000"/>
              </a:solidFill>
              <a:uFillTx/>
              <a:latin typeface="Arial"/>
            </a:endParaRPr>
          </a:p>
        </p:txBody>
      </p:sp>
      <p:sp>
        <p:nvSpPr>
          <p:cNvPr id="84" name="矩形: 圆角 5"/>
          <p:cNvSpPr/>
          <p:nvPr/>
        </p:nvSpPr>
        <p:spPr>
          <a:xfrm>
            <a:off x="7283880" y="274356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Variable charging rate</a:t>
            </a:r>
            <a:endParaRPr b="0" lang="en-US" sz="1800" strike="noStrike" u="none">
              <a:solidFill>
                <a:srgbClr val="ffffff"/>
              </a:solidFill>
              <a:uFillTx/>
              <a:latin typeface="Arial"/>
            </a:endParaRPr>
          </a:p>
        </p:txBody>
      </p:sp>
      <p:sp>
        <p:nvSpPr>
          <p:cNvPr id="85" name="矩形 6"/>
          <p:cNvSpPr/>
          <p:nvPr/>
        </p:nvSpPr>
        <p:spPr>
          <a:xfrm>
            <a:off x="552600" y="3113640"/>
            <a:ext cx="2846520" cy="1838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Open source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6" name="矩形: 圆角 6"/>
          <p:cNvSpPr/>
          <p:nvPr/>
        </p:nvSpPr>
        <p:spPr>
          <a:xfrm>
            <a:off x="1018440" y="2724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OCPP</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Simulation</a:t>
            </a:r>
            <a:endParaRPr b="0" lang="en-US" sz="3600" strike="noStrike" u="none">
              <a:solidFill>
                <a:srgbClr val="000000"/>
              </a:solidFill>
              <a:uFillTx/>
              <a:latin typeface="Arial"/>
            </a:endParaRPr>
          </a:p>
        </p:txBody>
      </p:sp>
      <p:pic>
        <p:nvPicPr>
          <p:cNvPr id="361" name="图片 35" descr=""/>
          <p:cNvPicPr/>
          <p:nvPr/>
        </p:nvPicPr>
        <p:blipFill>
          <a:blip r:embed="rId1"/>
          <a:stretch/>
        </p:blipFill>
        <p:spPr>
          <a:xfrm>
            <a:off x="2248920" y="2551680"/>
            <a:ext cx="5403600" cy="4216320"/>
          </a:xfrm>
          <a:prstGeom prst="rect">
            <a:avLst/>
          </a:prstGeom>
          <a:ln w="0">
            <a:noFill/>
          </a:ln>
        </p:spPr>
      </p:pic>
      <p:sp>
        <p:nvSpPr>
          <p:cNvPr id="362" name="文本框 61"/>
          <p:cNvSpPr/>
          <p:nvPr/>
        </p:nvSpPr>
        <p:spPr>
          <a:xfrm>
            <a:off x="382680" y="1787400"/>
            <a:ext cx="80506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uFillTx/>
                <a:latin typeface="Arial"/>
                <a:ea typeface="DejaVu Sans"/>
              </a:rPr>
              <a:t>EVSE &amp; Shelly Simulator</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Problems during Testing</a:t>
            </a:r>
            <a:endParaRPr b="0" lang="en-US" sz="3600" strike="noStrike" u="none">
              <a:solidFill>
                <a:srgbClr val="000000"/>
              </a:solidFill>
              <a:uFillTx/>
              <a:latin typeface="Arial"/>
            </a:endParaRPr>
          </a:p>
        </p:txBody>
      </p:sp>
      <p:pic>
        <p:nvPicPr>
          <p:cNvPr id="364" name="图片 36" descr=""/>
          <p:cNvPicPr/>
          <p:nvPr/>
        </p:nvPicPr>
        <p:blipFill>
          <a:blip r:embed="rId1"/>
          <a:stretch/>
        </p:blipFill>
        <p:spPr>
          <a:xfrm>
            <a:off x="5682960" y="1915920"/>
            <a:ext cx="3724920" cy="2794320"/>
          </a:xfrm>
          <a:prstGeom prst="rect">
            <a:avLst/>
          </a:prstGeom>
          <a:ln w="0">
            <a:noFill/>
          </a:ln>
        </p:spPr>
      </p:pic>
      <p:sp>
        <p:nvSpPr>
          <p:cNvPr id="365" name="文本框 62"/>
          <p:cNvSpPr/>
          <p:nvPr/>
        </p:nvSpPr>
        <p:spPr>
          <a:xfrm>
            <a:off x="350280" y="1915920"/>
            <a:ext cx="4580640" cy="5027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1800" strike="noStrike" u="none">
                <a:solidFill>
                  <a:schemeClr val="dk1"/>
                </a:solidFill>
                <a:uFillTx/>
                <a:latin typeface="Arial"/>
                <a:ea typeface="DejaVu Sans"/>
              </a:rPr>
              <a:t>1, No indicator for </a:t>
            </a:r>
            <a:r>
              <a:rPr b="0" lang="en-US" sz="1800" strike="noStrike" u="none">
                <a:solidFill>
                  <a:schemeClr val="dk1"/>
                </a:solidFill>
                <a:uFillTx/>
                <a:latin typeface="Arial"/>
                <a:ea typeface="DejaVu Sans"/>
              </a:rPr>
              <a:t>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LED for the Start button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lit – </a:t>
            </a:r>
            <a:r>
              <a:rPr b="0" lang="en-US" sz="1800" strike="noStrike" u="none">
                <a:solidFill>
                  <a:schemeClr val="dk1"/>
                </a:solidFill>
                <a:uFillTx/>
                <a:latin typeface="Arial"/>
                <a:ea typeface="DejaVu Sans"/>
              </a:rPr>
              <a:t>charge point </a:t>
            </a:r>
            <a:r>
              <a:rPr b="0" lang="de-DE" sz="1800" strike="noStrike" u="none">
                <a:solidFill>
                  <a:schemeClr val="dk1"/>
                </a:solidFill>
                <a:uFillTx/>
                <a:latin typeface="Arial"/>
                <a:ea typeface="DejaVu Sans"/>
              </a:rPr>
              <a:t>ready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set current</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blinking – Charging beginns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2, Modbus port allows only one thread at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one time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first, serialize access using thread</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lock (use context manager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manage)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then ensure globlally unique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access with singelton pattern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3, Register 1006 </a:t>
            </a:r>
            <a:r>
              <a:rPr b="0" lang="en-US" sz="1800" strike="noStrike" u="none">
                <a:solidFill>
                  <a:schemeClr val="dk1"/>
                </a:solidFill>
                <a:uFillTx/>
                <a:latin typeface="Arial"/>
                <a:ea typeface="DejaVu Sans"/>
              </a:rPr>
              <a:t>“only readable”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366" name="图片 37" descr=""/>
          <p:cNvPicPr/>
          <p:nvPr/>
        </p:nvPicPr>
        <p:blipFill>
          <a:blip r:embed="rId2"/>
          <a:stretch/>
        </p:blipFill>
        <p:spPr>
          <a:xfrm>
            <a:off x="4663800" y="5453640"/>
            <a:ext cx="5257080" cy="821880"/>
          </a:xfrm>
          <a:prstGeom prst="rect">
            <a:avLst/>
          </a:prstGeom>
          <a:ln w="0">
            <a:noFill/>
          </a:ln>
        </p:spPr>
      </p:pic>
      <p:sp>
        <p:nvSpPr>
          <p:cNvPr id="367" name="文本框 63"/>
          <p:cNvSpPr/>
          <p:nvPr/>
        </p:nvSpPr>
        <p:spPr>
          <a:xfrm>
            <a:off x="6376680" y="4793400"/>
            <a:ext cx="2479320" cy="272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200" strike="noStrike" u="none">
                <a:solidFill>
                  <a:schemeClr val="dk1"/>
                </a:solidFill>
                <a:uFillTx/>
                <a:latin typeface="Arial"/>
                <a:ea typeface="DejaVu Sans"/>
              </a:rPr>
              <a:t>Figure 2: Test in lab</a:t>
            </a:r>
            <a:endParaRPr b="0" lang="en-US" sz="1200" strike="noStrike" u="none">
              <a:solidFill>
                <a:srgbClr val="000000"/>
              </a:solidFill>
              <a:uFillTx/>
              <a:latin typeface="Arial"/>
            </a:endParaRPr>
          </a:p>
        </p:txBody>
      </p:sp>
      <p:sp>
        <p:nvSpPr>
          <p:cNvPr id="368" name="文本框 64"/>
          <p:cNvSpPr/>
          <p:nvPr/>
        </p:nvSpPr>
        <p:spPr>
          <a:xfrm>
            <a:off x="5648760" y="6358320"/>
            <a:ext cx="32868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3: Register 1006 status of EVSE from datasheet</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70" name="文本框 65"/>
          <p:cNvSpPr/>
          <p:nvPr/>
        </p:nvSpPr>
        <p:spPr>
          <a:xfrm>
            <a:off x="379080" y="1608480"/>
            <a:ext cx="872496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Results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1,1 Charging point control and optimization</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3 modes: lowest-cost charging, shortest-time charging and dynamical charging</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1,2 Data visualization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371" name="图片 38" descr=""/>
          <p:cNvPicPr/>
          <p:nvPr/>
        </p:nvPicPr>
        <p:blipFill>
          <a:blip r:embed="rId1"/>
          <a:stretch/>
        </p:blipFill>
        <p:spPr>
          <a:xfrm>
            <a:off x="817200" y="3310920"/>
            <a:ext cx="6813360" cy="3699000"/>
          </a:xfrm>
          <a:prstGeom prst="rect">
            <a:avLst/>
          </a:prstGeom>
          <a:ln w="0">
            <a:noFill/>
          </a:ln>
        </p:spPr>
      </p:pic>
      <p:sp>
        <p:nvSpPr>
          <p:cNvPr id="372" name="文本框 66"/>
          <p:cNvSpPr/>
          <p:nvPr/>
        </p:nvSpPr>
        <p:spPr>
          <a:xfrm>
            <a:off x="5126400" y="6561000"/>
            <a:ext cx="14774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4: GUI</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74" name="文本框 67"/>
          <p:cNvSpPr/>
          <p:nvPr/>
        </p:nvSpPr>
        <p:spPr>
          <a:xfrm>
            <a:off x="396000" y="1707120"/>
            <a:ext cx="890928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1,3 Communication between charge point and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1,4 GUI Deign including charging status, log information and control operations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1,5 Simulator Deign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1,6 Hardware modification (</a:t>
            </a:r>
            <a:r>
              <a:rPr b="0" lang="en-US" sz="1800" strike="noStrike" u="none">
                <a:solidFill>
                  <a:srgbClr val="000000"/>
                </a:solidFill>
                <a:uFillTx/>
                <a:latin typeface="微软雅黑"/>
                <a:ea typeface="微软雅黑"/>
              </a:rPr>
              <a:t>Raspberry Pi, Shelly, relay for DC-motor and LED-  </a:t>
            </a:r>
            <a:endParaRPr b="0" lang="en-US" sz="1800" strike="noStrike" u="none">
              <a:solidFill>
                <a:srgbClr val="000000"/>
              </a:solidFill>
              <a:uFillTx/>
              <a:latin typeface="Arial"/>
            </a:endParaRPr>
          </a:p>
          <a:p>
            <a:pPr defTabSz="914400">
              <a:lnSpc>
                <a:spcPct val="100000"/>
              </a:lnSpc>
            </a:pPr>
            <a:r>
              <a:rPr b="0" lang="en-US" sz="1800" strike="noStrike" u="none">
                <a:solidFill>
                  <a:srgbClr val="000000"/>
                </a:solidFill>
                <a:uFillTx/>
                <a:latin typeface="微软雅黑"/>
                <a:ea typeface="微软雅黑"/>
              </a:rPr>
              <a:t>      </a:t>
            </a:r>
            <a:r>
              <a:rPr b="0" lang="en-US" sz="1800" strike="noStrike" u="none">
                <a:solidFill>
                  <a:srgbClr val="000000"/>
                </a:solidFill>
                <a:uFillTx/>
                <a:latin typeface="微软雅黑"/>
                <a:ea typeface="微软雅黑"/>
              </a:rPr>
              <a:t>indicator</a:t>
            </a:r>
            <a:r>
              <a:rPr b="0" lang="en-US" sz="1800" strike="noStrike" u="none">
                <a:solidFill>
                  <a:schemeClr val="dk1"/>
                </a:solidFill>
                <a:uFillTx/>
                <a:latin typeface="Arial"/>
                <a:ea typeface="DejaVu Sans"/>
              </a:rPr>
              <a:t>)</a:t>
            </a:r>
            <a:endParaRPr b="0" lang="en-US" sz="1800" strike="noStrike" u="none">
              <a:solidFill>
                <a:srgbClr val="000000"/>
              </a:solidFill>
              <a:uFillTx/>
              <a:latin typeface="Arial"/>
            </a:endParaRPr>
          </a:p>
        </p:txBody>
      </p:sp>
      <p:pic>
        <p:nvPicPr>
          <p:cNvPr id="375" name="图片 39" descr=""/>
          <p:cNvPicPr/>
          <p:nvPr/>
        </p:nvPicPr>
        <p:blipFill>
          <a:blip r:embed="rId1"/>
          <a:stretch/>
        </p:blipFill>
        <p:spPr>
          <a:xfrm>
            <a:off x="396000" y="4015440"/>
            <a:ext cx="9068040" cy="2720160"/>
          </a:xfrm>
          <a:prstGeom prst="rect">
            <a:avLst/>
          </a:prstGeom>
          <a:ln w="0">
            <a:noFill/>
          </a:ln>
        </p:spPr>
      </p:pic>
      <p:sp>
        <p:nvSpPr>
          <p:cNvPr id="376" name="文本框 68"/>
          <p:cNvSpPr/>
          <p:nvPr/>
        </p:nvSpPr>
        <p:spPr>
          <a:xfrm>
            <a:off x="3895560" y="6733800"/>
            <a:ext cx="228852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5: Hardware connection</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78" name="文本框 69"/>
          <p:cNvSpPr/>
          <p:nvPr/>
        </p:nvSpPr>
        <p:spPr>
          <a:xfrm>
            <a:off x="456840" y="1906560"/>
            <a:ext cx="9347400" cy="3381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2, Discussion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2,1 Compatibility Issues with the OCPP Python Library Versions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2,2 Current Monitoring and Safety Control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2,3 Raspberry Pi Wi-Fi Hotspot Support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2,4 Limitation on Web Terminal Message Display (memory overflow or browser crashes)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4400" strike="noStrike" u="none">
                <a:solidFill>
                  <a:schemeClr val="dk1"/>
                </a:solidFill>
                <a:uFillTx/>
                <a:latin typeface="Arial"/>
                <a:ea typeface="DejaVu Sans"/>
              </a:rPr>
              <a:t>Literature</a:t>
            </a:r>
            <a:endParaRPr b="0" lang="en-US" sz="4400" strike="noStrike" u="none">
              <a:solidFill>
                <a:srgbClr val="000000"/>
              </a:solidFill>
              <a:uFillTx/>
              <a:latin typeface="Arial"/>
            </a:endParaRPr>
          </a:p>
        </p:txBody>
      </p:sp>
      <p:sp>
        <p:nvSpPr>
          <p:cNvPr id="380" name="文本框 70"/>
          <p:cNvSpPr/>
          <p:nvPr/>
        </p:nvSpPr>
        <p:spPr>
          <a:xfrm>
            <a:off x="456840" y="2052360"/>
            <a:ext cx="924048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https://www.statista.com/outlook/mmo/electric Electric Vehicles.url:vehicles/worldwide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(visited on 01/2025).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International Renewable Energy Agency(IRENA). Innovation Outlook Smart Charging For Electric Vehicles.Tech. rep. International Renewable Energy Agency(IRENA), 2019</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Objectives</a:t>
            </a:r>
            <a:endParaRPr b="0" lang="en-US" sz="3600" strike="noStrike" u="none">
              <a:solidFill>
                <a:srgbClr val="000000"/>
              </a:solidFill>
              <a:uFillTx/>
              <a:latin typeface="Arial"/>
            </a:endParaRPr>
          </a:p>
        </p:txBody>
      </p:sp>
      <p:sp>
        <p:nvSpPr>
          <p:cNvPr id="88" name="文本框 1"/>
          <p:cNvSpPr/>
          <p:nvPr/>
        </p:nvSpPr>
        <p:spPr>
          <a:xfrm>
            <a:off x="456840" y="1887120"/>
            <a:ext cx="8199720" cy="3472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Search and read existing literature on standardized charging infrastructure and smart charging</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Learn about the existing 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3, Upgrade the old charge point</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to support the OCPP communication protocol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4, Complete the construction of a prototype of a smart charging system</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5, Test and debug the functions of the smart charge point</a:t>
            </a:r>
            <a:endParaRPr b="0" lang="en-US" sz="18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42280" y="45072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rgbClr val="000000"/>
                </a:solidFill>
                <a:uFillTx/>
                <a:latin typeface="Arial"/>
                <a:ea typeface="DejaVu Sans"/>
              </a:rPr>
              <a:t>Hardware</a:t>
            </a:r>
            <a:endParaRPr b="0" lang="en-US" sz="3600" strike="noStrike" u="none">
              <a:solidFill>
                <a:srgbClr val="000000"/>
              </a:solidFill>
              <a:uFillTx/>
              <a:latin typeface="Arial"/>
            </a:endParaRPr>
          </a:p>
        </p:txBody>
      </p:sp>
      <p:pic>
        <p:nvPicPr>
          <p:cNvPr id="90" name="图片 2" descr=""/>
          <p:cNvPicPr/>
          <p:nvPr/>
        </p:nvPicPr>
        <p:blipFill>
          <a:blip r:embed="rId1"/>
          <a:srcRect l="70552" t="9022" r="17253" b="-248"/>
          <a:stretch/>
        </p:blipFill>
        <p:spPr>
          <a:xfrm>
            <a:off x="975240" y="1708560"/>
            <a:ext cx="1081440" cy="4498200"/>
          </a:xfrm>
          <a:prstGeom prst="rect">
            <a:avLst/>
          </a:prstGeom>
          <a:ln w="0">
            <a:noFill/>
          </a:ln>
        </p:spPr>
      </p:pic>
      <p:pic>
        <p:nvPicPr>
          <p:cNvPr id="91" name="图片 4" descr=""/>
          <p:cNvPicPr/>
          <p:nvPr/>
        </p:nvPicPr>
        <p:blipFill>
          <a:blip r:embed="rId2"/>
          <a:stretch/>
        </p:blipFill>
        <p:spPr>
          <a:xfrm>
            <a:off x="3535200" y="1707480"/>
            <a:ext cx="1652040" cy="1510560"/>
          </a:xfrm>
          <a:prstGeom prst="rect">
            <a:avLst/>
          </a:prstGeom>
          <a:ln w="0">
            <a:noFill/>
          </a:ln>
        </p:spPr>
      </p:pic>
      <p:pic>
        <p:nvPicPr>
          <p:cNvPr id="92" name="图片 6" descr=""/>
          <p:cNvPicPr/>
          <p:nvPr/>
        </p:nvPicPr>
        <p:blipFill>
          <a:blip r:embed="rId3"/>
          <a:stretch/>
        </p:blipFill>
        <p:spPr>
          <a:xfrm>
            <a:off x="3535200" y="3250080"/>
            <a:ext cx="1652040" cy="1309680"/>
          </a:xfrm>
          <a:prstGeom prst="rect">
            <a:avLst/>
          </a:prstGeom>
          <a:ln w="0">
            <a:noFill/>
          </a:ln>
        </p:spPr>
      </p:pic>
      <p:pic>
        <p:nvPicPr>
          <p:cNvPr id="93" name="图片 7" descr=""/>
          <p:cNvPicPr/>
          <p:nvPr/>
        </p:nvPicPr>
        <p:blipFill>
          <a:blip r:embed="rId4"/>
          <a:srcRect l="22043" t="13439" r="15809" b="16538"/>
          <a:stretch/>
        </p:blipFill>
        <p:spPr>
          <a:xfrm rot="16200000">
            <a:off x="3734280" y="4559040"/>
            <a:ext cx="1161360" cy="1744200"/>
          </a:xfrm>
          <a:prstGeom prst="rect">
            <a:avLst/>
          </a:prstGeom>
          <a:ln w="0">
            <a:noFill/>
          </a:ln>
        </p:spPr>
      </p:pic>
      <p:pic>
        <p:nvPicPr>
          <p:cNvPr id="94" name="图片 9" descr=""/>
          <p:cNvPicPr/>
          <p:nvPr/>
        </p:nvPicPr>
        <p:blipFill>
          <a:blip r:embed="rId5"/>
          <a:srcRect l="33456" t="17624" r="24794" b="14517"/>
          <a:stretch/>
        </p:blipFill>
        <p:spPr>
          <a:xfrm>
            <a:off x="6891480" y="2908800"/>
            <a:ext cx="819360" cy="1775520"/>
          </a:xfrm>
          <a:prstGeom prst="rect">
            <a:avLst/>
          </a:prstGeom>
          <a:ln w="0">
            <a:noFill/>
          </a:ln>
        </p:spPr>
      </p:pic>
      <p:pic>
        <p:nvPicPr>
          <p:cNvPr id="95" name="图片 11" descr=""/>
          <p:cNvPicPr/>
          <p:nvPr/>
        </p:nvPicPr>
        <p:blipFill>
          <a:blip r:embed="rId6"/>
          <a:srcRect l="6117" t="11713" r="42914" b="1859"/>
          <a:stretch/>
        </p:blipFill>
        <p:spPr>
          <a:xfrm>
            <a:off x="7829640" y="2908800"/>
            <a:ext cx="785160" cy="1775520"/>
          </a:xfrm>
          <a:prstGeom prst="rect">
            <a:avLst/>
          </a:prstGeom>
          <a:ln w="0">
            <a:noFill/>
          </a:ln>
        </p:spPr>
      </p:pic>
      <p:pic>
        <p:nvPicPr>
          <p:cNvPr id="96" name="图片 14" descr=""/>
          <p:cNvPicPr/>
          <p:nvPr/>
        </p:nvPicPr>
        <p:blipFill>
          <a:blip r:embed="rId7"/>
          <a:srcRect l="27468" t="29493" r="29391" b="19479"/>
          <a:stretch/>
        </p:blipFill>
        <p:spPr>
          <a:xfrm>
            <a:off x="8729280" y="2908800"/>
            <a:ext cx="1125720" cy="1775520"/>
          </a:xfrm>
          <a:prstGeom prst="rect">
            <a:avLst/>
          </a:prstGeom>
          <a:ln w="0">
            <a:noFill/>
          </a:ln>
        </p:spPr>
      </p:pic>
      <p:sp>
        <p:nvSpPr>
          <p:cNvPr id="97" name="文本框 8"/>
          <p:cNvSpPr/>
          <p:nvPr/>
        </p:nvSpPr>
        <p:spPr>
          <a:xfrm>
            <a:off x="7657560" y="4854960"/>
            <a:ext cx="133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rgbClr val="101214"/>
                </a:solidFill>
                <a:uFillTx/>
                <a:latin typeface="Arial"/>
                <a:ea typeface="DejaVu Sans"/>
              </a:rPr>
              <a:t>Auxiliaries</a:t>
            </a:r>
            <a:endParaRPr b="0" lang="en-US" sz="1800" strike="noStrike" u="none">
              <a:solidFill>
                <a:srgbClr val="000000"/>
              </a:solidFill>
              <a:uFillTx/>
              <a:latin typeface="Arial"/>
            </a:endParaRPr>
          </a:p>
        </p:txBody>
      </p:sp>
      <p:sp>
        <p:nvSpPr>
          <p:cNvPr id="98" name="文本框 9"/>
          <p:cNvSpPr/>
          <p:nvPr/>
        </p:nvSpPr>
        <p:spPr>
          <a:xfrm>
            <a:off x="181080" y="6304680"/>
            <a:ext cx="26701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Original charge station</a:t>
            </a:r>
            <a:endParaRPr b="0" lang="en-US" sz="1800" strike="noStrike" u="none">
              <a:solidFill>
                <a:srgbClr val="000000"/>
              </a:solidFill>
              <a:uFillTx/>
              <a:latin typeface="Arial"/>
            </a:endParaRPr>
          </a:p>
        </p:txBody>
      </p:sp>
      <p:sp>
        <p:nvSpPr>
          <p:cNvPr id="99" name="文本框 10"/>
          <p:cNvSpPr/>
          <p:nvPr/>
        </p:nvSpPr>
        <p:spPr>
          <a:xfrm>
            <a:off x="3025800" y="6308280"/>
            <a:ext cx="32792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Main functional components</a:t>
            </a:r>
            <a:endParaRPr b="0" lang="en-US" sz="1800" strike="noStrike" u="none">
              <a:solidFill>
                <a:srgbClr val="000000"/>
              </a:solidFill>
              <a:uFillTx/>
              <a:latin typeface="Arial"/>
            </a:endParaRPr>
          </a:p>
        </p:txBody>
      </p:sp>
      <p:sp>
        <p:nvSpPr>
          <p:cNvPr id="100" name="文本框 11"/>
          <p:cNvSpPr/>
          <p:nvPr/>
        </p:nvSpPr>
        <p:spPr>
          <a:xfrm>
            <a:off x="4478040" y="1650240"/>
            <a:ext cx="15526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01" name="文本框 12"/>
          <p:cNvSpPr/>
          <p:nvPr/>
        </p:nvSpPr>
        <p:spPr>
          <a:xfrm>
            <a:off x="4803120" y="3338280"/>
            <a:ext cx="7902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02" name="文本框 13"/>
          <p:cNvSpPr/>
          <p:nvPr/>
        </p:nvSpPr>
        <p:spPr>
          <a:xfrm>
            <a:off x="4327920" y="4573440"/>
            <a:ext cx="24033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1" lang="en-US" sz="1800" strike="noStrike" u="none">
                <a:solidFill>
                  <a:schemeClr val="lt1"/>
                </a:solidFill>
                <a:uFillTx/>
                <a:latin typeface="Arial"/>
                <a:ea typeface="DejaVu Sans"/>
              </a:rPr>
              <a:t>SmartCharge Board</a:t>
            </a:r>
            <a:r>
              <a:rPr b="0" lang="en-US" sz="1800" strike="noStrike" u="none">
                <a:solidFill>
                  <a:schemeClr val="lt1"/>
                </a:solidFill>
                <a:uFillTx/>
                <a:latin typeface="Arial"/>
                <a:ea typeface="DejaVu Sans"/>
              </a:rPr>
              <a:t> </a:t>
            </a:r>
            <a:endParaRPr b="0" lang="en-US" sz="1800" strike="noStrike" u="none">
              <a:solidFill>
                <a:srgbClr val="ffffff"/>
              </a:solidFill>
              <a:uFillTx/>
              <a:latin typeface="Arial"/>
            </a:endParaRPr>
          </a:p>
        </p:txBody>
      </p:sp>
      <p:sp>
        <p:nvSpPr>
          <p:cNvPr id="103" name="文本框 14"/>
          <p:cNvSpPr/>
          <p:nvPr/>
        </p:nvSpPr>
        <p:spPr>
          <a:xfrm>
            <a:off x="6565680" y="2092320"/>
            <a:ext cx="3312720" cy="63828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Power supply,  Circuit breaker, Fuse, Wire connector, etc.</a:t>
            </a:r>
            <a:endParaRPr b="0" lang="en-US" sz="1800" strike="noStrike" u="none">
              <a:solidFill>
                <a:srgbClr val="ffffff"/>
              </a:solidFill>
              <a:uFillTx/>
              <a:latin typeface="Arial"/>
            </a:endParaRPr>
          </a:p>
        </p:txBody>
      </p:sp>
      <p:sp>
        <p:nvSpPr>
          <p:cNvPr id="104" name="加号 3"/>
          <p:cNvSpPr/>
          <p:nvPr/>
        </p:nvSpPr>
        <p:spPr>
          <a:xfrm>
            <a:off x="2360160" y="3522960"/>
            <a:ext cx="648000" cy="68220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
        <p:nvSpPr>
          <p:cNvPr id="105" name="加号 4"/>
          <p:cNvSpPr/>
          <p:nvPr/>
        </p:nvSpPr>
        <p:spPr>
          <a:xfrm>
            <a:off x="6069960" y="3522960"/>
            <a:ext cx="648000" cy="68220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1"/>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07" name="图片 5" descr=""/>
          <p:cNvPicPr/>
          <p:nvPr/>
        </p:nvPicPr>
        <p:blipFill>
          <a:blip r:embed="rId1"/>
          <a:stretch/>
        </p:blipFill>
        <p:spPr>
          <a:xfrm>
            <a:off x="661320" y="1968840"/>
            <a:ext cx="1652040" cy="1510560"/>
          </a:xfrm>
          <a:prstGeom prst="rect">
            <a:avLst/>
          </a:prstGeom>
          <a:ln w="0">
            <a:noFill/>
          </a:ln>
        </p:spPr>
      </p:pic>
      <p:pic>
        <p:nvPicPr>
          <p:cNvPr id="108" name="图片 8" descr=""/>
          <p:cNvPicPr/>
          <p:nvPr/>
        </p:nvPicPr>
        <p:blipFill>
          <a:blip r:embed="rId2"/>
          <a:stretch/>
        </p:blipFill>
        <p:spPr>
          <a:xfrm>
            <a:off x="922680" y="4338720"/>
            <a:ext cx="1652040" cy="1309680"/>
          </a:xfrm>
          <a:prstGeom prst="rect">
            <a:avLst/>
          </a:prstGeom>
          <a:ln w="0">
            <a:noFill/>
          </a:ln>
        </p:spPr>
      </p:pic>
      <p:sp>
        <p:nvSpPr>
          <p:cNvPr id="109" name="文本框 2"/>
          <p:cNvSpPr/>
          <p:nvPr/>
        </p:nvSpPr>
        <p:spPr>
          <a:xfrm>
            <a:off x="1604160" y="1911600"/>
            <a:ext cx="15526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10" name="文本框 5"/>
          <p:cNvSpPr/>
          <p:nvPr/>
        </p:nvSpPr>
        <p:spPr>
          <a:xfrm>
            <a:off x="2042640" y="4338720"/>
            <a:ext cx="7902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11" name="文本框 6"/>
          <p:cNvSpPr/>
          <p:nvPr/>
        </p:nvSpPr>
        <p:spPr>
          <a:xfrm>
            <a:off x="3831840" y="1911600"/>
            <a:ext cx="5015160" cy="146124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Pro 3EM</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3 current clamps measure the 3-phase  current: used for </a:t>
            </a:r>
            <a:r>
              <a:rPr b="1" lang="en-US" sz="1800" strike="noStrike" u="none">
                <a:solidFill>
                  <a:schemeClr val="lt1"/>
                </a:solidFill>
                <a:uFillTx/>
                <a:latin typeface="Arial"/>
                <a:ea typeface="DejaVu Sans"/>
              </a:rPr>
              <a:t>Data Visualization</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Record total charged energy: used for the </a:t>
            </a:r>
            <a:r>
              <a:rPr b="1" lang="en-US" sz="1800" strike="noStrike" u="none">
                <a:solidFill>
                  <a:schemeClr val="lt1"/>
                </a:solidFill>
                <a:uFillTx/>
                <a:latin typeface="Arial"/>
                <a:ea typeface="DejaVu Sans"/>
              </a:rPr>
              <a:t>Calibration</a:t>
            </a:r>
            <a:r>
              <a:rPr b="0" lang="en-US" sz="1800" strike="noStrike" u="none">
                <a:solidFill>
                  <a:schemeClr val="lt1"/>
                </a:solidFill>
                <a:uFillTx/>
                <a:latin typeface="Arial"/>
                <a:ea typeface="DejaVu Sans"/>
              </a:rPr>
              <a:t> of the charge plan.</a:t>
            </a:r>
            <a:endParaRPr b="0" lang="en-US" sz="1800" strike="noStrike" u="none">
              <a:solidFill>
                <a:srgbClr val="ffffff"/>
              </a:solidFill>
              <a:uFillTx/>
              <a:latin typeface="Arial"/>
            </a:endParaRPr>
          </a:p>
        </p:txBody>
      </p:sp>
      <p:sp>
        <p:nvSpPr>
          <p:cNvPr id="112" name="文本框 7"/>
          <p:cNvSpPr/>
          <p:nvPr/>
        </p:nvSpPr>
        <p:spPr>
          <a:xfrm>
            <a:off x="3831840" y="4338720"/>
            <a:ext cx="5015160" cy="228420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Electric Vehicle Supply Equipment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Communicate with EV in the form of PWM signal and voltage level, indicating the </a:t>
            </a:r>
            <a:r>
              <a:rPr b="1" lang="en-US" sz="1800" strike="noStrike" u="none">
                <a:solidFill>
                  <a:schemeClr val="lt1"/>
                </a:solidFill>
                <a:uFillTx/>
                <a:latin typeface="Arial"/>
                <a:ea typeface="DejaVu Sans"/>
              </a:rPr>
              <a:t>maximal allowed current</a:t>
            </a:r>
            <a:r>
              <a:rPr b="0" lang="en-US" sz="1800" strike="noStrike" u="none">
                <a:solidFill>
                  <a:schemeClr val="lt1"/>
                </a:solidFill>
                <a:uFillTx/>
                <a:latin typeface="Arial"/>
                <a:ea typeface="DejaVu Sans"/>
              </a:rPr>
              <a:t> and </a:t>
            </a:r>
            <a:r>
              <a:rPr b="1" lang="en-US" sz="1800" strike="noStrike" u="none">
                <a:solidFill>
                  <a:schemeClr val="lt1"/>
                </a:solidFill>
                <a:uFillTx/>
                <a:latin typeface="Arial"/>
                <a:ea typeface="DejaVu Sans"/>
              </a:rPr>
              <a:t>vehicle state</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Controlled by </a:t>
            </a:r>
            <a:r>
              <a:rPr b="1" lang="en-US" sz="1800" strike="noStrike" u="none">
                <a:solidFill>
                  <a:schemeClr val="lt1"/>
                </a:solidFill>
                <a:uFillTx/>
                <a:latin typeface="Arial"/>
                <a:ea typeface="DejaVu Sans"/>
              </a:rPr>
              <a:t>reading/writing</a:t>
            </a:r>
            <a:r>
              <a:rPr b="0" lang="en-US" sz="1800" strike="noStrike" u="none">
                <a:solidFill>
                  <a:schemeClr val="lt1"/>
                </a:solidFill>
                <a:uFillTx/>
                <a:latin typeface="Arial"/>
                <a:ea typeface="DejaVu Sans"/>
              </a:rPr>
              <a:t> the corresponding </a:t>
            </a:r>
            <a:r>
              <a:rPr b="1" lang="en-US" sz="1800" strike="noStrike" u="none">
                <a:solidFill>
                  <a:schemeClr val="lt1"/>
                </a:solidFill>
                <a:uFillTx/>
                <a:latin typeface="Arial"/>
                <a:ea typeface="DejaVu Sans"/>
              </a:rPr>
              <a:t>registers</a:t>
            </a:r>
            <a:r>
              <a:rPr b="0" lang="en-US" sz="1800" strike="noStrike" u="none">
                <a:solidFill>
                  <a:schemeClr val="lt1"/>
                </a:solidFill>
                <a:uFillTx/>
                <a:latin typeface="Arial"/>
                <a:ea typeface="DejaVu Sans"/>
              </a:rPr>
              <a:t> via </a:t>
            </a:r>
            <a:r>
              <a:rPr b="1" lang="en-US" sz="1800" strike="noStrike" u="none">
                <a:solidFill>
                  <a:schemeClr val="lt1"/>
                </a:solidFill>
                <a:uFillTx/>
                <a:latin typeface="Arial"/>
                <a:ea typeface="DejaVu Sans"/>
              </a:rPr>
              <a:t>Modbus</a:t>
            </a:r>
            <a:r>
              <a:rPr b="0" lang="en-US" sz="1800" strike="noStrike" u="none">
                <a:solidFill>
                  <a:schemeClr val="lt1"/>
                </a:solidFill>
                <a:uFillTx/>
                <a:latin typeface="Arial"/>
                <a:ea typeface="DejaVu Sans"/>
              </a:rPr>
              <a:t> communication</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箭头: 下 63"/>
          <p:cNvSpPr/>
          <p:nvPr/>
        </p:nvSpPr>
        <p:spPr>
          <a:xfrm>
            <a:off x="8516520" y="3978000"/>
            <a:ext cx="220680" cy="2100600"/>
          </a:xfrm>
          <a:prstGeom prst="downArrow">
            <a:avLst>
              <a:gd name="adj1" fmla="val 50000"/>
              <a:gd name="adj2" fmla="val 50000"/>
            </a:avLst>
          </a:prstGeom>
          <a:solidFill>
            <a:schemeClr val="accent3">
              <a:lumMod val="60000"/>
              <a:lumOff val="40000"/>
            </a:schemeClr>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
        <p:nvSpPr>
          <p:cNvPr id="114" name="箭头: 左弧形 4"/>
          <p:cNvSpPr/>
          <p:nvPr/>
        </p:nvSpPr>
        <p:spPr>
          <a:xfrm flipH="1">
            <a:off x="4921200" y="3101760"/>
            <a:ext cx="2720880" cy="60840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115" name="PlaceHolder 12"/>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16" name="图片 10" descr=""/>
          <p:cNvPicPr/>
          <p:nvPr/>
        </p:nvPicPr>
        <p:blipFill>
          <a:blip r:embed="rId1"/>
          <a:srcRect l="30390" t="36178" r="26017" b="23970"/>
          <a:stretch/>
        </p:blipFill>
        <p:spPr>
          <a:xfrm rot="16200000">
            <a:off x="5808600" y="2745360"/>
            <a:ext cx="922320" cy="1123920"/>
          </a:xfrm>
          <a:prstGeom prst="rect">
            <a:avLst/>
          </a:prstGeom>
          <a:ln w="0">
            <a:solidFill>
              <a:srgbClr val="0070c0"/>
            </a:solidFill>
          </a:ln>
        </p:spPr>
      </p:pic>
      <p:pic>
        <p:nvPicPr>
          <p:cNvPr id="117" name="图片 12" descr=""/>
          <p:cNvPicPr/>
          <p:nvPr/>
        </p:nvPicPr>
        <p:blipFill>
          <a:blip r:embed="rId2"/>
          <a:srcRect l="10113" t="32141" r="20489" b="32841"/>
          <a:stretch/>
        </p:blipFill>
        <p:spPr>
          <a:xfrm rot="16200000">
            <a:off x="2634120" y="2932560"/>
            <a:ext cx="2487960" cy="1672920"/>
          </a:xfrm>
          <a:prstGeom prst="rect">
            <a:avLst/>
          </a:prstGeom>
          <a:ln w="0">
            <a:solidFill>
              <a:srgbClr val="0070c0"/>
            </a:solidFill>
          </a:ln>
        </p:spPr>
      </p:pic>
      <p:pic>
        <p:nvPicPr>
          <p:cNvPr id="118" name="图片 13" descr=""/>
          <p:cNvPicPr/>
          <p:nvPr/>
        </p:nvPicPr>
        <p:blipFill>
          <a:blip r:embed="rId3"/>
          <a:srcRect l="32381" t="27649" r="27553" b="26849"/>
          <a:stretch/>
        </p:blipFill>
        <p:spPr>
          <a:xfrm rot="16200000">
            <a:off x="3477240" y="5324400"/>
            <a:ext cx="998280" cy="1511640"/>
          </a:xfrm>
          <a:prstGeom prst="rect">
            <a:avLst/>
          </a:prstGeom>
          <a:ln w="0">
            <a:solidFill>
              <a:srgbClr val="0070c0"/>
            </a:solidFill>
          </a:ln>
        </p:spPr>
      </p:pic>
      <p:pic>
        <p:nvPicPr>
          <p:cNvPr id="119" name="图片 16" descr=""/>
          <p:cNvPicPr/>
          <p:nvPr/>
        </p:nvPicPr>
        <p:blipFill>
          <a:blip r:embed="rId4"/>
          <a:stretch/>
        </p:blipFill>
        <p:spPr>
          <a:xfrm>
            <a:off x="242280" y="2868840"/>
            <a:ext cx="1283760" cy="1173960"/>
          </a:xfrm>
          <a:prstGeom prst="rect">
            <a:avLst/>
          </a:prstGeom>
          <a:ln w="0">
            <a:solidFill>
              <a:srgbClr val="0070c0"/>
            </a:solidFill>
          </a:ln>
        </p:spPr>
      </p:pic>
      <p:pic>
        <p:nvPicPr>
          <p:cNvPr id="120" name="图片 17" descr=""/>
          <p:cNvPicPr/>
          <p:nvPr/>
        </p:nvPicPr>
        <p:blipFill>
          <a:blip r:embed="rId5"/>
          <a:stretch/>
        </p:blipFill>
        <p:spPr>
          <a:xfrm>
            <a:off x="7738920" y="2547720"/>
            <a:ext cx="1672920" cy="1325880"/>
          </a:xfrm>
          <a:prstGeom prst="rect">
            <a:avLst/>
          </a:prstGeom>
          <a:ln w="0">
            <a:solidFill>
              <a:srgbClr val="0369a3"/>
            </a:solidFill>
          </a:ln>
        </p:spPr>
      </p:pic>
      <p:pic>
        <p:nvPicPr>
          <p:cNvPr id="121" name="图片 18" descr=""/>
          <p:cNvPicPr/>
          <p:nvPr/>
        </p:nvPicPr>
        <p:blipFill>
          <a:blip r:embed="rId6"/>
          <a:stretch/>
        </p:blipFill>
        <p:spPr>
          <a:xfrm>
            <a:off x="1879200" y="2633040"/>
            <a:ext cx="736200" cy="608400"/>
          </a:xfrm>
          <a:prstGeom prst="rect">
            <a:avLst/>
          </a:prstGeom>
          <a:ln w="0">
            <a:noFill/>
          </a:ln>
        </p:spPr>
      </p:pic>
      <p:sp>
        <p:nvSpPr>
          <p:cNvPr id="122" name="矩形 3"/>
          <p:cNvSpPr/>
          <p:nvPr/>
        </p:nvSpPr>
        <p:spPr>
          <a:xfrm>
            <a:off x="4549320" y="2916000"/>
            <a:ext cx="257040" cy="98028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3" name="矩形 7"/>
          <p:cNvSpPr/>
          <p:nvPr/>
        </p:nvSpPr>
        <p:spPr>
          <a:xfrm>
            <a:off x="3564360" y="4871880"/>
            <a:ext cx="797040" cy="28116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4" name="箭头: 左弧形 5"/>
          <p:cNvSpPr/>
          <p:nvPr/>
        </p:nvSpPr>
        <p:spPr>
          <a:xfrm>
            <a:off x="1578960" y="3240720"/>
            <a:ext cx="1362600" cy="60840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125" name="文本框 15"/>
          <p:cNvSpPr/>
          <p:nvPr/>
        </p:nvSpPr>
        <p:spPr>
          <a:xfrm>
            <a:off x="1480320" y="3836880"/>
            <a:ext cx="15991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HTTP request</a:t>
            </a:r>
            <a:endParaRPr b="0" lang="en-US" sz="1800" strike="noStrike" u="none">
              <a:solidFill>
                <a:srgbClr val="000000"/>
              </a:solidFill>
              <a:uFillTx/>
              <a:latin typeface="Arial"/>
            </a:endParaRPr>
          </a:p>
        </p:txBody>
      </p:sp>
      <p:sp>
        <p:nvSpPr>
          <p:cNvPr id="126" name="文本框 24"/>
          <p:cNvSpPr/>
          <p:nvPr/>
        </p:nvSpPr>
        <p:spPr>
          <a:xfrm>
            <a:off x="5772960" y="3793320"/>
            <a:ext cx="993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Modbus</a:t>
            </a:r>
            <a:endParaRPr b="0" lang="en-US" sz="1800" strike="noStrike" u="none">
              <a:solidFill>
                <a:srgbClr val="000000"/>
              </a:solidFill>
              <a:uFillTx/>
              <a:latin typeface="Arial"/>
            </a:endParaRPr>
          </a:p>
        </p:txBody>
      </p:sp>
      <p:sp>
        <p:nvSpPr>
          <p:cNvPr id="127" name="文本框 25"/>
          <p:cNvSpPr/>
          <p:nvPr/>
        </p:nvSpPr>
        <p:spPr>
          <a:xfrm>
            <a:off x="4817520" y="2463120"/>
            <a:ext cx="6505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3.5V</a:t>
            </a:r>
            <a:endParaRPr b="0" lang="en-US" sz="1800" strike="noStrike" u="none">
              <a:solidFill>
                <a:srgbClr val="ffffff"/>
              </a:solidFill>
              <a:uFillTx/>
              <a:latin typeface="Arial"/>
            </a:endParaRPr>
          </a:p>
        </p:txBody>
      </p:sp>
      <p:sp>
        <p:nvSpPr>
          <p:cNvPr id="128" name="文本框 26"/>
          <p:cNvSpPr/>
          <p:nvPr/>
        </p:nvSpPr>
        <p:spPr>
          <a:xfrm>
            <a:off x="7131240" y="2463120"/>
            <a:ext cx="4600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5V</a:t>
            </a:r>
            <a:endParaRPr b="0" lang="en-US" sz="1800" strike="noStrike" u="none">
              <a:solidFill>
                <a:srgbClr val="ffffff"/>
              </a:solidFill>
              <a:uFillTx/>
              <a:latin typeface="Arial"/>
            </a:endParaRPr>
          </a:p>
        </p:txBody>
      </p:sp>
      <p:sp>
        <p:nvSpPr>
          <p:cNvPr id="129" name="箭头: 下 2"/>
          <p:cNvSpPr/>
          <p:nvPr/>
        </p:nvSpPr>
        <p:spPr>
          <a:xfrm>
            <a:off x="3845880" y="5189760"/>
            <a:ext cx="234000" cy="353520"/>
          </a:xfrm>
          <a:prstGeom prst="downArrow">
            <a:avLst>
              <a:gd name="adj1" fmla="val 50000"/>
              <a:gd name="adj2" fmla="val 5000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pic>
        <p:nvPicPr>
          <p:cNvPr id="130" name="图片 20" descr=""/>
          <p:cNvPicPr/>
          <p:nvPr/>
        </p:nvPicPr>
        <p:blipFill>
          <a:blip r:embed="rId7"/>
          <a:stretch/>
        </p:blipFill>
        <p:spPr>
          <a:xfrm flipH="1">
            <a:off x="743040" y="5173920"/>
            <a:ext cx="1367280" cy="1351800"/>
          </a:xfrm>
          <a:prstGeom prst="rect">
            <a:avLst/>
          </a:prstGeom>
          <a:ln w="0">
            <a:noFill/>
          </a:ln>
        </p:spPr>
      </p:pic>
      <p:pic>
        <p:nvPicPr>
          <p:cNvPr id="131" name="图片 24" descr=""/>
          <p:cNvPicPr/>
          <p:nvPr/>
        </p:nvPicPr>
        <p:blipFill>
          <a:blip r:embed="rId8"/>
          <a:stretch/>
        </p:blipFill>
        <p:spPr>
          <a:xfrm>
            <a:off x="1769760" y="5154120"/>
            <a:ext cx="582120" cy="583920"/>
          </a:xfrm>
          <a:prstGeom prst="rect">
            <a:avLst/>
          </a:prstGeom>
          <a:ln w="0">
            <a:noFill/>
          </a:ln>
        </p:spPr>
      </p:pic>
      <p:sp>
        <p:nvSpPr>
          <p:cNvPr id="132" name="文本框 27"/>
          <p:cNvSpPr/>
          <p:nvPr/>
        </p:nvSpPr>
        <p:spPr>
          <a:xfrm>
            <a:off x="1220760" y="6394680"/>
            <a:ext cx="13874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Latch motor</a:t>
            </a:r>
            <a:endParaRPr b="0" lang="en-US" sz="1800" strike="noStrike" u="none">
              <a:solidFill>
                <a:srgbClr val="ffffff"/>
              </a:solidFill>
              <a:uFillTx/>
              <a:latin typeface="Arial"/>
            </a:endParaRPr>
          </a:p>
        </p:txBody>
      </p:sp>
      <p:cxnSp>
        <p:nvCxnSpPr>
          <p:cNvPr id="133" name="直接箭头连接符 4"/>
          <p:cNvCxnSpPr>
            <a:stCxn id="118" idx="0"/>
          </p:cNvCxnSpPr>
          <p:nvPr/>
        </p:nvCxnSpPr>
        <p:spPr>
          <a:xfrm flipH="1" flipV="1">
            <a:off x="2352600" y="6079320"/>
            <a:ext cx="868320" cy="1440"/>
          </a:xfrm>
          <a:prstGeom prst="straightConnector1">
            <a:avLst/>
          </a:prstGeom>
          <a:ln w="28575">
            <a:solidFill>
              <a:srgbClr val="000000"/>
            </a:solidFill>
            <a:round/>
            <a:tailEnd len="med" type="triangle" w="med"/>
          </a:ln>
        </p:spPr>
      </p:cxnSp>
      <p:cxnSp>
        <p:nvCxnSpPr>
          <p:cNvPr id="134" name="直接箭头连接符 5"/>
          <p:cNvCxnSpPr/>
          <p:nvPr/>
        </p:nvCxnSpPr>
        <p:spPr>
          <a:xfrm>
            <a:off x="6772680" y="3757320"/>
            <a:ext cx="1080" cy="700920"/>
          </a:xfrm>
          <a:prstGeom prst="straightConnector1">
            <a:avLst/>
          </a:prstGeom>
          <a:ln w="19050">
            <a:solidFill>
              <a:srgbClr val="4efb34"/>
            </a:solidFill>
            <a:round/>
            <a:tailEnd len="med" type="triangle" w="med"/>
          </a:ln>
        </p:spPr>
      </p:cxnSp>
      <p:pic>
        <p:nvPicPr>
          <p:cNvPr id="135" name="图形 2" descr="灯泡 纯色填充"/>
          <p:cNvPicPr/>
          <p:nvPr/>
        </p:nvPicPr>
        <p:blipFill>
          <a:blip r:embed="rId9">
            <a:extLst>
              <a:ext uri="{96DAC541-7B7A-43D3-8B79-37D633B846F1}">
                <asvg:svgBlip xmlns:asvg="http://schemas.microsoft.com/office/drawing/2016/SVG/main" r:embed="rId10"/>
              </a:ext>
            </a:extLst>
          </a:blip>
          <a:stretch/>
        </p:blipFill>
        <p:spPr>
          <a:xfrm>
            <a:off x="6456240" y="4528080"/>
            <a:ext cx="582120" cy="582120"/>
          </a:xfrm>
          <a:prstGeom prst="rect">
            <a:avLst/>
          </a:prstGeom>
          <a:ln w="0">
            <a:noFill/>
          </a:ln>
        </p:spPr>
      </p:pic>
      <p:sp>
        <p:nvSpPr>
          <p:cNvPr id="136" name="文本框 28"/>
          <p:cNvSpPr/>
          <p:nvPr/>
        </p:nvSpPr>
        <p:spPr>
          <a:xfrm>
            <a:off x="6422040" y="5182200"/>
            <a:ext cx="6249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LED</a:t>
            </a:r>
            <a:endParaRPr b="0" lang="en-US" sz="1800" strike="noStrike" u="none">
              <a:solidFill>
                <a:srgbClr val="ffffff"/>
              </a:solidFill>
              <a:uFillTx/>
              <a:latin typeface="Arial"/>
            </a:endParaRPr>
          </a:p>
        </p:txBody>
      </p:sp>
      <p:sp>
        <p:nvSpPr>
          <p:cNvPr id="137" name="文本框 29"/>
          <p:cNvSpPr/>
          <p:nvPr/>
        </p:nvSpPr>
        <p:spPr>
          <a:xfrm>
            <a:off x="3604320" y="6652080"/>
            <a:ext cx="7646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Relay</a:t>
            </a:r>
            <a:endParaRPr b="0" lang="en-US" sz="1800" strike="noStrike" u="none">
              <a:solidFill>
                <a:srgbClr val="ffffff"/>
              </a:solidFill>
              <a:uFillTx/>
              <a:latin typeface="Arial"/>
            </a:endParaRPr>
          </a:p>
        </p:txBody>
      </p:sp>
      <p:sp>
        <p:nvSpPr>
          <p:cNvPr id="138" name="文本框 30"/>
          <p:cNvSpPr/>
          <p:nvPr/>
        </p:nvSpPr>
        <p:spPr>
          <a:xfrm>
            <a:off x="488880" y="3978000"/>
            <a:ext cx="8031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a:t>
            </a:r>
            <a:endParaRPr b="0" lang="en-US" sz="1800" strike="noStrike" u="none">
              <a:solidFill>
                <a:srgbClr val="ffffff"/>
              </a:solidFill>
              <a:uFillTx/>
              <a:latin typeface="Arial"/>
            </a:endParaRPr>
          </a:p>
        </p:txBody>
      </p:sp>
      <p:sp>
        <p:nvSpPr>
          <p:cNvPr id="139" name="文本框 31"/>
          <p:cNvSpPr/>
          <p:nvPr/>
        </p:nvSpPr>
        <p:spPr>
          <a:xfrm>
            <a:off x="2272320" y="4431960"/>
            <a:ext cx="15015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Raspberry Pi</a:t>
            </a:r>
            <a:endParaRPr b="0" lang="en-US" sz="1800" strike="noStrike" u="none">
              <a:solidFill>
                <a:srgbClr val="ffffff"/>
              </a:solidFill>
              <a:uFillTx/>
              <a:latin typeface="Arial"/>
            </a:endParaRPr>
          </a:p>
        </p:txBody>
      </p:sp>
      <p:sp>
        <p:nvSpPr>
          <p:cNvPr id="140" name="文本框 32"/>
          <p:cNvSpPr/>
          <p:nvPr/>
        </p:nvSpPr>
        <p:spPr>
          <a:xfrm>
            <a:off x="5563080" y="2368440"/>
            <a:ext cx="14130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Level shifter</a:t>
            </a:r>
            <a:endParaRPr b="0" lang="en-US" sz="1800" strike="noStrike" u="none">
              <a:solidFill>
                <a:srgbClr val="ffffff"/>
              </a:solidFill>
              <a:uFillTx/>
              <a:latin typeface="Arial"/>
            </a:endParaRPr>
          </a:p>
        </p:txBody>
      </p:sp>
      <p:cxnSp>
        <p:nvCxnSpPr>
          <p:cNvPr id="141" name="直接箭头连接符 6"/>
          <p:cNvCxnSpPr/>
          <p:nvPr/>
        </p:nvCxnSpPr>
        <p:spPr>
          <a:xfrm>
            <a:off x="4895280" y="3743280"/>
            <a:ext cx="839880" cy="1080"/>
          </a:xfrm>
          <a:prstGeom prst="straightConnector1">
            <a:avLst/>
          </a:prstGeom>
          <a:ln w="19050">
            <a:solidFill>
              <a:srgbClr val="4efb34"/>
            </a:solidFill>
            <a:round/>
            <a:tailEnd len="med" type="triangle" w="med"/>
          </a:ln>
        </p:spPr>
      </p:cxnSp>
      <p:sp>
        <p:nvSpPr>
          <p:cNvPr id="142" name="文本框 33"/>
          <p:cNvSpPr/>
          <p:nvPr/>
        </p:nvSpPr>
        <p:spPr>
          <a:xfrm>
            <a:off x="8854560" y="2381760"/>
            <a:ext cx="7902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pic>
        <p:nvPicPr>
          <p:cNvPr id="143" name="图片 25" descr=""/>
          <p:cNvPicPr/>
          <p:nvPr/>
        </p:nvPicPr>
        <p:blipFill>
          <a:blip r:embed="rId11"/>
          <a:stretch/>
        </p:blipFill>
        <p:spPr>
          <a:xfrm>
            <a:off x="7711920" y="4482720"/>
            <a:ext cx="1823040" cy="1342080"/>
          </a:xfrm>
          <a:prstGeom prst="rect">
            <a:avLst/>
          </a:prstGeom>
          <a:ln w="0">
            <a:solidFill>
              <a:srgbClr val="0369a3"/>
            </a:solidFill>
          </a:ln>
        </p:spPr>
      </p:pic>
      <p:sp>
        <p:nvSpPr>
          <p:cNvPr id="144" name="文本框 34"/>
          <p:cNvSpPr/>
          <p:nvPr/>
        </p:nvSpPr>
        <p:spPr>
          <a:xfrm>
            <a:off x="7930440" y="5262120"/>
            <a:ext cx="1399680" cy="363960"/>
          </a:xfrm>
          <a:prstGeom prst="rect">
            <a:avLst/>
          </a:prstGeom>
          <a:solidFill>
            <a:schemeClr val="bg1"/>
          </a:solidFill>
          <a:ln w="0">
            <a:solidFill>
              <a:srgbClr val="000000"/>
            </a:solid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PWM signal</a:t>
            </a:r>
            <a:endParaRPr b="0" lang="en-US" sz="1800" strike="noStrike" u="none">
              <a:solidFill>
                <a:srgbClr val="000000"/>
              </a:solidFill>
              <a:uFillTx/>
              <a:latin typeface="Arial"/>
            </a:endParaRPr>
          </a:p>
        </p:txBody>
      </p:sp>
      <p:pic>
        <p:nvPicPr>
          <p:cNvPr id="145" name="图片 26" descr=""/>
          <p:cNvPicPr/>
          <p:nvPr/>
        </p:nvPicPr>
        <p:blipFill>
          <a:blip r:embed="rId12"/>
          <a:srcRect l="0" t="35397" r="27357" b="6165"/>
          <a:stretch/>
        </p:blipFill>
        <p:spPr>
          <a:xfrm>
            <a:off x="7720920" y="6098040"/>
            <a:ext cx="1769760" cy="790560"/>
          </a:xfrm>
          <a:prstGeom prst="rect">
            <a:avLst/>
          </a:prstGeom>
          <a:ln w="0">
            <a:noFill/>
          </a:ln>
        </p:spPr>
      </p:pic>
      <p:sp>
        <p:nvSpPr>
          <p:cNvPr id="146" name="云形 2"/>
          <p:cNvSpPr/>
          <p:nvPr/>
        </p:nvSpPr>
        <p:spPr>
          <a:xfrm>
            <a:off x="1213560" y="1637280"/>
            <a:ext cx="5311080" cy="658440"/>
          </a:xfrm>
          <a:prstGeom prst="cloud">
            <a:avLst/>
          </a:prstGeom>
          <a:solidFill>
            <a:srgbClr val="ffffff"/>
          </a:solidFill>
          <a:ln>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Server</a:t>
            </a:r>
            <a:endParaRPr b="0" lang="en-US" sz="1800" strike="noStrike" u="none">
              <a:solidFill>
                <a:srgbClr val="000000"/>
              </a:solidFill>
              <a:uFillTx/>
              <a:latin typeface="Arial"/>
            </a:endParaRPr>
          </a:p>
        </p:txBody>
      </p:sp>
      <p:sp>
        <p:nvSpPr>
          <p:cNvPr id="147" name="箭头: 左弧形 6"/>
          <p:cNvSpPr/>
          <p:nvPr/>
        </p:nvSpPr>
        <p:spPr>
          <a:xfrm rot="5400000">
            <a:off x="3661920" y="1977120"/>
            <a:ext cx="368280" cy="65232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456840" y="548640"/>
            <a:ext cx="7308360" cy="90756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rPr>
              <a:t>System Architecture </a:t>
            </a:r>
            <a:br>
              <a:rPr sz="3600"/>
            </a:br>
            <a:r>
              <a:rPr b="0" lang="en-US" sz="2800" strike="noStrike" u="none">
                <a:solidFill>
                  <a:srgbClr val="000000"/>
                </a:solidFill>
                <a:uFillTx/>
                <a:latin typeface="Arial"/>
              </a:rPr>
              <a:t>Overview </a:t>
            </a:r>
            <a:endParaRPr b="0" lang="en-US" sz="2800" strike="noStrike" u="none">
              <a:solidFill>
                <a:srgbClr val="000000"/>
              </a:solidFill>
              <a:uFillTx/>
              <a:latin typeface="Arial"/>
            </a:endParaRPr>
          </a:p>
        </p:txBody>
      </p:sp>
      <p:pic>
        <p:nvPicPr>
          <p:cNvPr id="149" name="" descr=""/>
          <p:cNvPicPr/>
          <p:nvPr/>
        </p:nvPicPr>
        <p:blipFill>
          <a:blip r:embed="rId1"/>
          <a:stretch/>
        </p:blipFill>
        <p:spPr>
          <a:xfrm>
            <a:off x="0" y="1691280"/>
            <a:ext cx="10078200" cy="5282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
          <p:cNvSpPr/>
          <p:nvPr/>
        </p:nvSpPr>
        <p:spPr>
          <a:xfrm>
            <a:off x="6815160" y="2016000"/>
            <a:ext cx="2903400" cy="482292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pPr>
              <a:lnSpc>
                <a:spcPct val="100000"/>
              </a:lnSpc>
            </a:pPr>
            <a:endParaRPr b="0" lang="en-US" sz="1800" strike="noStrike" u="none">
              <a:solidFill>
                <a:srgbClr val="000000"/>
              </a:solidFill>
              <a:uFillTx/>
              <a:latin typeface="Arial"/>
              <a:ea typeface="DejaVu Sans"/>
            </a:endParaRPr>
          </a:p>
        </p:txBody>
      </p:sp>
      <p:sp>
        <p:nvSpPr>
          <p:cNvPr id="151" name=""/>
          <p:cNvSpPr/>
          <p:nvPr/>
        </p:nvSpPr>
        <p:spPr>
          <a:xfrm>
            <a:off x="3420000" y="2016000"/>
            <a:ext cx="3239280" cy="482292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pPr>
              <a:lnSpc>
                <a:spcPct val="100000"/>
              </a:lnSpc>
            </a:pPr>
            <a:endParaRPr b="0" lang="en-US" sz="1800" strike="noStrike" u="none">
              <a:solidFill>
                <a:srgbClr val="000000"/>
              </a:solidFill>
              <a:uFillTx/>
              <a:latin typeface="Arial"/>
              <a:ea typeface="DejaVu Sans"/>
            </a:endParaRPr>
          </a:p>
        </p:txBody>
      </p:sp>
      <p:sp>
        <p:nvSpPr>
          <p:cNvPr id="152" name=""/>
          <p:cNvSpPr/>
          <p:nvPr/>
        </p:nvSpPr>
        <p:spPr>
          <a:xfrm>
            <a:off x="360000" y="2016000"/>
            <a:ext cx="2903400" cy="482292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pPr>
              <a:lnSpc>
                <a:spcPct val="100000"/>
              </a:lnSpc>
            </a:pPr>
            <a:endParaRPr b="0" lang="en-US" sz="1800" strike="noStrike" u="none">
              <a:solidFill>
                <a:srgbClr val="000000"/>
              </a:solidFill>
              <a:uFillTx/>
              <a:latin typeface="Arial"/>
              <a:ea typeface="DejaVu Sans"/>
            </a:endParaRPr>
          </a:p>
        </p:txBody>
      </p:sp>
      <p:sp>
        <p:nvSpPr>
          <p:cNvPr id="153" name="PlaceHolder 1"/>
          <p:cNvSpPr>
            <a:spLocks noGrp="1"/>
          </p:cNvSpPr>
          <p:nvPr>
            <p:ph type="title"/>
          </p:nvPr>
        </p:nvSpPr>
        <p:spPr>
          <a:xfrm>
            <a:off x="457200" y="550800"/>
            <a:ext cx="7798680" cy="94104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 </a:t>
            </a:r>
            <a:br>
              <a:rPr sz="3600"/>
            </a:br>
            <a:r>
              <a:rPr b="0" lang="en-US" sz="2800" strike="noStrike" u="none">
                <a:solidFill>
                  <a:srgbClr val="000000"/>
                </a:solidFill>
                <a:uFillTx/>
                <a:latin typeface="Arial"/>
                <a:ea typeface="Noto Sans SC"/>
              </a:rPr>
              <a:t>Requirements</a:t>
            </a:r>
            <a:endParaRPr b="0" lang="en-US" sz="2800" strike="noStrike" u="none">
              <a:solidFill>
                <a:srgbClr val="000000"/>
              </a:solidFill>
              <a:uFillTx/>
              <a:latin typeface="Arial"/>
            </a:endParaRPr>
          </a:p>
        </p:txBody>
      </p:sp>
      <p:sp>
        <p:nvSpPr>
          <p:cNvPr id="154" name=""/>
          <p:cNvSpPr/>
          <p:nvPr/>
        </p:nvSpPr>
        <p:spPr>
          <a:xfrm>
            <a:off x="677880" y="1764000"/>
            <a:ext cx="2273400" cy="53856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DejaVu Sans"/>
              </a:rPr>
              <a:t>Communication Protocol</a:t>
            </a:r>
            <a:endParaRPr b="0" lang="en-US" sz="1800" strike="noStrike" u="none">
              <a:solidFill>
                <a:srgbClr val="ffffff"/>
              </a:solidFill>
              <a:uFillTx/>
              <a:latin typeface="Arial"/>
            </a:endParaRPr>
          </a:p>
        </p:txBody>
      </p:sp>
      <p:sp>
        <p:nvSpPr>
          <p:cNvPr id="155" name=""/>
          <p:cNvSpPr/>
          <p:nvPr/>
        </p:nvSpPr>
        <p:spPr>
          <a:xfrm>
            <a:off x="3905280" y="1764000"/>
            <a:ext cx="2286000" cy="53856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Concurrent Tasks Scheduling</a:t>
            </a:r>
            <a:endParaRPr b="0" lang="en-US" sz="1800" strike="noStrike" u="none">
              <a:solidFill>
                <a:srgbClr val="ffffff"/>
              </a:solidFill>
              <a:uFillTx/>
              <a:latin typeface="Arial"/>
            </a:endParaRPr>
          </a:p>
        </p:txBody>
      </p:sp>
      <p:sp>
        <p:nvSpPr>
          <p:cNvPr id="156" name=""/>
          <p:cNvSpPr/>
          <p:nvPr/>
        </p:nvSpPr>
        <p:spPr>
          <a:xfrm>
            <a:off x="7133040" y="1764000"/>
            <a:ext cx="2298240" cy="53856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System Expansion </a:t>
            </a:r>
            <a:endParaRPr b="0" lang="en-US" sz="1800" strike="noStrike" u="none">
              <a:solidFill>
                <a:srgbClr val="ffffff"/>
              </a:solidFill>
              <a:uFillTx/>
              <a:latin typeface="Arial"/>
            </a:endParaRPr>
          </a:p>
        </p:txBody>
      </p:sp>
      <p:sp>
        <p:nvSpPr>
          <p:cNvPr id="157" name=""/>
          <p:cNvSpPr/>
          <p:nvPr/>
        </p:nvSpPr>
        <p:spPr>
          <a:xfrm>
            <a:off x="720000" y="2556000"/>
            <a:ext cx="2158560" cy="3958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OCPP Protocol</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WebSocket Communication</a:t>
            </a:r>
            <a:endParaRPr b="0" lang="en-US" sz="1800" strike="noStrike" u="none">
              <a:solidFill>
                <a:srgbClr val="000000"/>
              </a:solidFill>
              <a:uFillTx/>
              <a:latin typeface="Arial"/>
            </a:endParaRPr>
          </a:p>
        </p:txBody>
      </p:sp>
      <p:sp>
        <p:nvSpPr>
          <p:cNvPr id="158" name=""/>
          <p:cNvSpPr/>
          <p:nvPr/>
        </p:nvSpPr>
        <p:spPr>
          <a:xfrm>
            <a:off x="3420000" y="2520000"/>
            <a:ext cx="3239280" cy="4318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Message Management</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GUI Control</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Data Collection</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Execution of Charging Logic</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
        <p:nvSpPr>
          <p:cNvPr id="159" name=""/>
          <p:cNvSpPr/>
          <p:nvPr/>
        </p:nvSpPr>
        <p:spPr>
          <a:xfrm>
            <a:off x="6815160" y="2556000"/>
            <a:ext cx="2903400" cy="3958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pic>
        <p:nvPicPr>
          <p:cNvPr id="160" name="" descr=""/>
          <p:cNvPicPr/>
          <p:nvPr/>
        </p:nvPicPr>
        <p:blipFill>
          <a:blip r:embed="rId1"/>
          <a:stretch/>
        </p:blipFill>
        <p:spPr>
          <a:xfrm>
            <a:off x="7812000" y="5939280"/>
            <a:ext cx="863280" cy="863280"/>
          </a:xfrm>
          <a:prstGeom prst="rect">
            <a:avLst/>
          </a:prstGeom>
          <a:ln w="0">
            <a:noFill/>
          </a:ln>
        </p:spPr>
      </p:pic>
      <p:pic>
        <p:nvPicPr>
          <p:cNvPr id="161" name="" descr=""/>
          <p:cNvPicPr/>
          <p:nvPr/>
        </p:nvPicPr>
        <p:blipFill>
          <a:blip r:embed="rId2"/>
          <a:stretch/>
        </p:blipFill>
        <p:spPr>
          <a:xfrm>
            <a:off x="4572000" y="5939280"/>
            <a:ext cx="863280" cy="863280"/>
          </a:xfrm>
          <a:prstGeom prst="rect">
            <a:avLst/>
          </a:prstGeom>
          <a:ln w="0">
            <a:noFill/>
          </a:ln>
        </p:spPr>
      </p:pic>
      <p:pic>
        <p:nvPicPr>
          <p:cNvPr id="162" name="" descr=""/>
          <p:cNvPicPr/>
          <p:nvPr/>
        </p:nvPicPr>
        <p:blipFill>
          <a:blip r:embed="rId3"/>
          <a:stretch/>
        </p:blipFill>
        <p:spPr>
          <a:xfrm>
            <a:off x="1296000" y="5940000"/>
            <a:ext cx="1078560" cy="826200"/>
          </a:xfrm>
          <a:prstGeom prst="rect">
            <a:avLst/>
          </a:prstGeom>
          <a:ln w="0">
            <a:noFill/>
          </a:ln>
        </p:spPr>
      </p:pic>
      <p:sp>
        <p:nvSpPr>
          <p:cNvPr id="163" name=""/>
          <p:cNvSpPr/>
          <p:nvPr/>
        </p:nvSpPr>
        <p:spPr>
          <a:xfrm>
            <a:off x="6815160" y="2556000"/>
            <a:ext cx="2903400" cy="3958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62</TotalTime>
  <Application>LibreOffice/24.8.0.3$Windows_X86_64 LibreOffice_project/0bdf1299c94fe897b119f97f3c613e9dca6be583</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2025-04-30T01:25:21Z</dcterms:created>
  <dc:creator/>
  <dc:description/>
  <dc:language>zh-CN</dc:language>
  <cp:lastModifiedBy/>
  <dcterms:modified xsi:type="dcterms:W3CDTF">2025-05-05T10:03:29Z</dcterms:modified>
  <cp:revision>24</cp:revision>
  <dc:subject/>
  <dc:title>ADP_OCPP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自定义</vt:lpwstr>
  </property>
  <property fmtid="{D5CDD505-2E9C-101B-9397-08002B2CF9AE}" pid="3" name="Slides">
    <vt:i4>1</vt:i4>
  </property>
</Properties>
</file>